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57" r:id="rId3"/>
    <p:sldId id="258" r:id="rId4"/>
    <p:sldId id="259" r:id="rId5"/>
    <p:sldId id="260" r:id="rId6"/>
    <p:sldId id="284" r:id="rId7"/>
    <p:sldId id="279" r:id="rId8"/>
    <p:sldId id="261" r:id="rId9"/>
    <p:sldId id="262" r:id="rId10"/>
    <p:sldId id="263" r:id="rId11"/>
    <p:sldId id="264" r:id="rId12"/>
    <p:sldId id="265" r:id="rId13"/>
    <p:sldId id="280" r:id="rId14"/>
    <p:sldId id="281" r:id="rId15"/>
    <p:sldId id="282" r:id="rId16"/>
    <p:sldId id="283" r:id="rId17"/>
    <p:sldId id="266" r:id="rId18"/>
    <p:sldId id="267" r:id="rId19"/>
    <p:sldId id="287" r:id="rId20"/>
    <p:sldId id="269" r:id="rId21"/>
    <p:sldId id="286" r:id="rId22"/>
    <p:sldId id="270" r:id="rId23"/>
    <p:sldId id="288" r:id="rId24"/>
    <p:sldId id="272" r:id="rId25"/>
    <p:sldId id="273" r:id="rId26"/>
    <p:sldId id="274" r:id="rId27"/>
    <p:sldId id="289" r:id="rId28"/>
    <p:sldId id="277" r:id="rId29"/>
    <p:sldId id="290" r:id="rId30"/>
    <p:sldId id="291" r:id="rId31"/>
    <p:sldId id="276" r:id="rId32"/>
    <p:sldId id="292" r:id="rId33"/>
    <p:sldId id="278"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974"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7E3991-E516-481B-A625-371F54D94883}"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EF101CE2-7BE7-46A5-95B2-0A117F624E5A}">
      <dgm:prSet/>
      <dgm:spPr/>
      <dgm:t>
        <a:bodyPr/>
        <a:lstStyle/>
        <a:p>
          <a:r>
            <a:rPr lang="en-US"/>
            <a:t>Hardware upgrade to bolster the reconstruction performance</a:t>
          </a:r>
        </a:p>
      </dgm:t>
    </dgm:pt>
    <dgm:pt modelId="{153F4F86-878F-465D-822F-A2E2FDCC6DCE}" type="parTrans" cxnId="{8C8034D7-7E7C-4D8C-9AD9-281CB1FB3ABB}">
      <dgm:prSet/>
      <dgm:spPr/>
      <dgm:t>
        <a:bodyPr/>
        <a:lstStyle/>
        <a:p>
          <a:endParaRPr lang="en-US"/>
        </a:p>
      </dgm:t>
    </dgm:pt>
    <dgm:pt modelId="{8D1F4C7B-9822-4B95-94F5-E00C8F27D5C4}" type="sibTrans" cxnId="{8C8034D7-7E7C-4D8C-9AD9-281CB1FB3ABB}">
      <dgm:prSet/>
      <dgm:spPr/>
      <dgm:t>
        <a:bodyPr/>
        <a:lstStyle/>
        <a:p>
          <a:endParaRPr lang="en-US"/>
        </a:p>
      </dgm:t>
    </dgm:pt>
    <dgm:pt modelId="{FFF33C26-46E7-4078-B0A8-E82E4A7C5167}">
      <dgm:prSet/>
      <dgm:spPr/>
      <dgm:t>
        <a:bodyPr/>
        <a:lstStyle/>
        <a:p>
          <a:r>
            <a:rPr lang="en-US"/>
            <a:t>Networking. Gather multiple users in the same virtual scene</a:t>
          </a:r>
        </a:p>
      </dgm:t>
    </dgm:pt>
    <dgm:pt modelId="{4921805C-2BC2-406C-8B7C-9130FAF5F868}" type="parTrans" cxnId="{07869D43-8A6E-4E0A-8540-938DA326FCD5}">
      <dgm:prSet/>
      <dgm:spPr/>
      <dgm:t>
        <a:bodyPr/>
        <a:lstStyle/>
        <a:p>
          <a:endParaRPr lang="en-US"/>
        </a:p>
      </dgm:t>
    </dgm:pt>
    <dgm:pt modelId="{D6AFD591-F08F-4C86-9DF6-0D3185009981}" type="sibTrans" cxnId="{07869D43-8A6E-4E0A-8540-938DA326FCD5}">
      <dgm:prSet/>
      <dgm:spPr/>
      <dgm:t>
        <a:bodyPr/>
        <a:lstStyle/>
        <a:p>
          <a:endParaRPr lang="en-US"/>
        </a:p>
      </dgm:t>
    </dgm:pt>
    <dgm:pt modelId="{46674367-97EF-4FAE-93C7-6989BA57D9E1}" type="pres">
      <dgm:prSet presAssocID="{137E3991-E516-481B-A625-371F54D94883}" presName="linear" presStyleCnt="0">
        <dgm:presLayoutVars>
          <dgm:animLvl val="lvl"/>
          <dgm:resizeHandles val="exact"/>
        </dgm:presLayoutVars>
      </dgm:prSet>
      <dgm:spPr/>
    </dgm:pt>
    <dgm:pt modelId="{DB420039-299C-41F4-89CC-2ECD0B1A16D8}" type="pres">
      <dgm:prSet presAssocID="{EF101CE2-7BE7-46A5-95B2-0A117F624E5A}" presName="parentText" presStyleLbl="node1" presStyleIdx="0" presStyleCnt="2">
        <dgm:presLayoutVars>
          <dgm:chMax val="0"/>
          <dgm:bulletEnabled val="1"/>
        </dgm:presLayoutVars>
      </dgm:prSet>
      <dgm:spPr/>
    </dgm:pt>
    <dgm:pt modelId="{1E6D7A4F-7B12-4D80-94C9-08C4E7102CB7}" type="pres">
      <dgm:prSet presAssocID="{8D1F4C7B-9822-4B95-94F5-E00C8F27D5C4}" presName="spacer" presStyleCnt="0"/>
      <dgm:spPr/>
    </dgm:pt>
    <dgm:pt modelId="{BED11D6D-9CB9-455D-BAF0-715A49EC59F6}" type="pres">
      <dgm:prSet presAssocID="{FFF33C26-46E7-4078-B0A8-E82E4A7C5167}" presName="parentText" presStyleLbl="node1" presStyleIdx="1" presStyleCnt="2">
        <dgm:presLayoutVars>
          <dgm:chMax val="0"/>
          <dgm:bulletEnabled val="1"/>
        </dgm:presLayoutVars>
      </dgm:prSet>
      <dgm:spPr/>
    </dgm:pt>
  </dgm:ptLst>
  <dgm:cxnLst>
    <dgm:cxn modelId="{07869D43-8A6E-4E0A-8540-938DA326FCD5}" srcId="{137E3991-E516-481B-A625-371F54D94883}" destId="{FFF33C26-46E7-4078-B0A8-E82E4A7C5167}" srcOrd="1" destOrd="0" parTransId="{4921805C-2BC2-406C-8B7C-9130FAF5F868}" sibTransId="{D6AFD591-F08F-4C86-9DF6-0D3185009981}"/>
    <dgm:cxn modelId="{C357986E-9A4A-43A7-A5D1-C506C76C979B}" type="presOf" srcId="{FFF33C26-46E7-4078-B0A8-E82E4A7C5167}" destId="{BED11D6D-9CB9-455D-BAF0-715A49EC59F6}" srcOrd="0" destOrd="0" presId="urn:microsoft.com/office/officeart/2005/8/layout/vList2"/>
    <dgm:cxn modelId="{CBDF10D7-A153-4994-8A6D-AF715CA24F82}" type="presOf" srcId="{137E3991-E516-481B-A625-371F54D94883}" destId="{46674367-97EF-4FAE-93C7-6989BA57D9E1}" srcOrd="0" destOrd="0" presId="urn:microsoft.com/office/officeart/2005/8/layout/vList2"/>
    <dgm:cxn modelId="{8C8034D7-7E7C-4D8C-9AD9-281CB1FB3ABB}" srcId="{137E3991-E516-481B-A625-371F54D94883}" destId="{EF101CE2-7BE7-46A5-95B2-0A117F624E5A}" srcOrd="0" destOrd="0" parTransId="{153F4F86-878F-465D-822F-A2E2FDCC6DCE}" sibTransId="{8D1F4C7B-9822-4B95-94F5-E00C8F27D5C4}"/>
    <dgm:cxn modelId="{E2949AF9-9C38-4A19-9763-6F1F117AF240}" type="presOf" srcId="{EF101CE2-7BE7-46A5-95B2-0A117F624E5A}" destId="{DB420039-299C-41F4-89CC-2ECD0B1A16D8}" srcOrd="0" destOrd="0" presId="urn:microsoft.com/office/officeart/2005/8/layout/vList2"/>
    <dgm:cxn modelId="{52573151-350A-4CD8-8BA5-7B854D157B6D}" type="presParOf" srcId="{46674367-97EF-4FAE-93C7-6989BA57D9E1}" destId="{DB420039-299C-41F4-89CC-2ECD0B1A16D8}" srcOrd="0" destOrd="0" presId="urn:microsoft.com/office/officeart/2005/8/layout/vList2"/>
    <dgm:cxn modelId="{3DA69910-EDE9-445B-A60F-C48DCFCBE0F0}" type="presParOf" srcId="{46674367-97EF-4FAE-93C7-6989BA57D9E1}" destId="{1E6D7A4F-7B12-4D80-94C9-08C4E7102CB7}" srcOrd="1" destOrd="0" presId="urn:microsoft.com/office/officeart/2005/8/layout/vList2"/>
    <dgm:cxn modelId="{EF740A62-877A-4DE4-B124-A6B7C7EBDC6F}" type="presParOf" srcId="{46674367-97EF-4FAE-93C7-6989BA57D9E1}" destId="{BED11D6D-9CB9-455D-BAF0-715A49EC59F6}"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420039-299C-41F4-89CC-2ECD0B1A16D8}">
      <dsp:nvSpPr>
        <dsp:cNvPr id="0" name=""/>
        <dsp:cNvSpPr/>
      </dsp:nvSpPr>
      <dsp:spPr>
        <a:xfrm>
          <a:off x="0" y="624185"/>
          <a:ext cx="6797675" cy="2144610"/>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Hardware upgrade to bolster the reconstruction performance</a:t>
          </a:r>
        </a:p>
      </dsp:txBody>
      <dsp:txXfrm>
        <a:off x="104691" y="728876"/>
        <a:ext cx="6588293" cy="1935228"/>
      </dsp:txXfrm>
    </dsp:sp>
    <dsp:sp modelId="{BED11D6D-9CB9-455D-BAF0-715A49EC59F6}">
      <dsp:nvSpPr>
        <dsp:cNvPr id="0" name=""/>
        <dsp:cNvSpPr/>
      </dsp:nvSpPr>
      <dsp:spPr>
        <a:xfrm>
          <a:off x="0" y="2881116"/>
          <a:ext cx="6797675" cy="2144610"/>
        </a:xfrm>
        <a:prstGeom prst="roundRect">
          <a:avLst/>
        </a:prstGeom>
        <a:solidFill>
          <a:schemeClr val="accent2">
            <a:hueOff val="20105057"/>
            <a:satOff val="-418"/>
            <a:lumOff val="705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Networking. Gather multiple users in the same virtual scene</a:t>
          </a:r>
        </a:p>
      </dsp:txBody>
      <dsp:txXfrm>
        <a:off x="104691" y="2985807"/>
        <a:ext cx="6588293" cy="193522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27.png>
</file>

<file path=ppt/media/image28.png>
</file>

<file path=ppt/media/image3.jpeg>
</file>

<file path=ppt/media/image36.jpeg>
</file>

<file path=ppt/media/image37.jpeg>
</file>

<file path=ppt/media/image38.jpeg>
</file>

<file path=ppt/media/image39.jpeg>
</file>

<file path=ppt/media/image4.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9/21/2023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566664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9/21/2023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07910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9/21/2023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85668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9/21/2023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06618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9/21/2023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13374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9/21/2023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511048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9/21/2023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778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9/21/2023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26197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9/21/2023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23572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9/21/2023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922945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9/21/2023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276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9/21/2023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2248938"/>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sldNum="0" hdr="0" ftr="0" dt="0"/>
  <p:txStyles>
    <p:titleStyle>
      <a:lvl1pPr algn="l" defTabSz="914400" rtl="0" eaLnBrk="1" latinLnBrk="0" hangingPunct="1">
        <a:lnSpc>
          <a:spcPct val="90000"/>
        </a:lnSpc>
        <a:spcBef>
          <a:spcPct val="0"/>
        </a:spcBef>
        <a:buNone/>
        <a:defRPr sz="44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1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2.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 Id="rId5" Type="http://schemas.openxmlformats.org/officeDocument/2006/relationships/image" Target="../media/image8.emf"/><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B833F2-3AD2-47CB-75E5-A5DECEAD5855}"/>
              </a:ext>
            </a:extLst>
          </p:cNvPr>
          <p:cNvSpPr>
            <a:spLocks noGrp="1"/>
          </p:cNvSpPr>
          <p:nvPr>
            <p:ph type="ctrTitle"/>
          </p:nvPr>
        </p:nvSpPr>
        <p:spPr>
          <a:xfrm>
            <a:off x="648929" y="639097"/>
            <a:ext cx="6253317" cy="3686015"/>
          </a:xfrm>
        </p:spPr>
        <p:txBody>
          <a:bodyPr>
            <a:normAutofit/>
          </a:bodyPr>
          <a:lstStyle/>
          <a:p>
            <a:r>
              <a:rPr lang="en-US" sz="5000"/>
              <a:t>Virtual Reality Interfaces for 3D model reconstruction and sharing</a:t>
            </a:r>
          </a:p>
        </p:txBody>
      </p:sp>
      <p:sp>
        <p:nvSpPr>
          <p:cNvPr id="3" name="Subtitle 2">
            <a:extLst>
              <a:ext uri="{FF2B5EF4-FFF2-40B4-BE49-F238E27FC236}">
                <a16:creationId xmlns:a16="http://schemas.microsoft.com/office/drawing/2014/main" id="{C381B2EB-31A5-6C6F-C21C-B4E381E728FE}"/>
              </a:ext>
            </a:extLst>
          </p:cNvPr>
          <p:cNvSpPr>
            <a:spLocks noGrp="1"/>
          </p:cNvSpPr>
          <p:nvPr>
            <p:ph type="subTitle" idx="1"/>
          </p:nvPr>
        </p:nvSpPr>
        <p:spPr>
          <a:xfrm>
            <a:off x="632899" y="4672739"/>
            <a:ext cx="6269347" cy="1021498"/>
          </a:xfrm>
        </p:spPr>
        <p:txBody>
          <a:bodyPr>
            <a:normAutofit/>
          </a:bodyPr>
          <a:lstStyle/>
          <a:p>
            <a:pPr>
              <a:lnSpc>
                <a:spcPct val="110000"/>
              </a:lnSpc>
            </a:pPr>
            <a:endParaRPr lang="en-US" sz="1100">
              <a:solidFill>
                <a:schemeClr val="tx1">
                  <a:lumMod val="85000"/>
                  <a:lumOff val="15000"/>
                </a:schemeClr>
              </a:solidFill>
            </a:endParaRPr>
          </a:p>
          <a:p>
            <a:pPr>
              <a:lnSpc>
                <a:spcPct val="110000"/>
              </a:lnSpc>
            </a:pPr>
            <a:r>
              <a:rPr lang="en-US" sz="1100">
                <a:solidFill>
                  <a:schemeClr val="tx1">
                    <a:lumMod val="85000"/>
                    <a:lumOff val="15000"/>
                  </a:schemeClr>
                </a:solidFill>
              </a:rPr>
              <a:t>Student: Andrei Bunea</a:t>
            </a:r>
          </a:p>
          <a:p>
            <a:pPr>
              <a:lnSpc>
                <a:spcPct val="110000"/>
              </a:lnSpc>
            </a:pPr>
            <a:r>
              <a:rPr lang="en-US" sz="1100">
                <a:solidFill>
                  <a:schemeClr val="tx1">
                    <a:lumMod val="85000"/>
                    <a:lumOff val="15000"/>
                  </a:schemeClr>
                </a:solidFill>
              </a:rPr>
              <a:t>Supervisor: Prof. Anthony Steed</a:t>
            </a:r>
          </a:p>
        </p:txBody>
      </p:sp>
      <p:cxnSp>
        <p:nvCxnSpPr>
          <p:cNvPr id="11" name="Straight Connector 10">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4179"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A colorful triangle pattern with light&#10;&#10;Description automatically generated with medium confidence">
            <a:extLst>
              <a:ext uri="{FF2B5EF4-FFF2-40B4-BE49-F238E27FC236}">
                <a16:creationId xmlns:a16="http://schemas.microsoft.com/office/drawing/2014/main" id="{89E88E09-9F93-C8A0-47EF-54D9BA3D99D9}"/>
              </a:ext>
            </a:extLst>
          </p:cNvPr>
          <p:cNvPicPr>
            <a:picLocks noChangeAspect="1"/>
          </p:cNvPicPr>
          <p:nvPr/>
        </p:nvPicPr>
        <p:blipFill rotWithShape="1">
          <a:blip r:embed="rId2"/>
          <a:srcRect l="17660" r="14750"/>
          <a:stretch/>
        </p:blipFill>
        <p:spPr>
          <a:xfrm>
            <a:off x="7556686" y="1"/>
            <a:ext cx="4635315" cy="6857999"/>
          </a:xfrm>
          <a:prstGeom prst="rect">
            <a:avLst/>
          </a:prstGeom>
        </p:spPr>
      </p:pic>
    </p:spTree>
    <p:extLst>
      <p:ext uri="{BB962C8B-B14F-4D97-AF65-F5344CB8AC3E}">
        <p14:creationId xmlns:p14="http://schemas.microsoft.com/office/powerpoint/2010/main" val="4227664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2A10DE9A-E285-4C33-71D6-83C8969B5B98}"/>
              </a:ext>
            </a:extLst>
          </p:cNvPr>
          <p:cNvSpPr>
            <a:spLocks noGrp="1"/>
          </p:cNvSpPr>
          <p:nvPr>
            <p:ph type="title"/>
          </p:nvPr>
        </p:nvSpPr>
        <p:spPr>
          <a:xfrm>
            <a:off x="643467" y="516835"/>
            <a:ext cx="2994815" cy="1666501"/>
          </a:xfrm>
        </p:spPr>
        <p:txBody>
          <a:bodyPr>
            <a:normAutofit/>
          </a:bodyPr>
          <a:lstStyle/>
          <a:p>
            <a:r>
              <a:rPr lang="en-US" sz="3100" dirty="0">
                <a:solidFill>
                  <a:schemeClr val="tx1"/>
                </a:solidFill>
              </a:rPr>
              <a:t>Login &amp; Register</a:t>
            </a:r>
          </a:p>
        </p:txBody>
      </p:sp>
      <p:cxnSp>
        <p:nvCxnSpPr>
          <p:cNvPr id="16" name="Straight Connector 15">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3A1D4E37-F698-A272-A036-82619E7274E7}"/>
              </a:ext>
            </a:extLst>
          </p:cNvPr>
          <p:cNvPicPr>
            <a:picLocks noChangeAspect="1"/>
          </p:cNvPicPr>
          <p:nvPr/>
        </p:nvPicPr>
        <p:blipFill>
          <a:blip r:embed="rId2"/>
          <a:stretch>
            <a:fillRect/>
          </a:stretch>
        </p:blipFill>
        <p:spPr>
          <a:xfrm>
            <a:off x="4217623" y="643467"/>
            <a:ext cx="3268037" cy="5571066"/>
          </a:xfrm>
          <a:prstGeom prst="rect">
            <a:avLst/>
          </a:prstGeom>
        </p:spPr>
      </p:pic>
      <p:pic>
        <p:nvPicPr>
          <p:cNvPr id="7" name="Picture 6">
            <a:extLst>
              <a:ext uri="{FF2B5EF4-FFF2-40B4-BE49-F238E27FC236}">
                <a16:creationId xmlns:a16="http://schemas.microsoft.com/office/drawing/2014/main" id="{5E8947C3-0D74-FD91-A4B0-7F83B55101C2}"/>
              </a:ext>
            </a:extLst>
          </p:cNvPr>
          <p:cNvPicPr>
            <a:picLocks noChangeAspect="1"/>
          </p:cNvPicPr>
          <p:nvPr/>
        </p:nvPicPr>
        <p:blipFill>
          <a:blip r:embed="rId3"/>
          <a:stretch>
            <a:fillRect/>
          </a:stretch>
        </p:blipFill>
        <p:spPr>
          <a:xfrm>
            <a:off x="8143015" y="643467"/>
            <a:ext cx="3227596" cy="5577152"/>
          </a:xfrm>
          <a:prstGeom prst="rect">
            <a:avLst/>
          </a:prstGeom>
        </p:spPr>
      </p:pic>
    </p:spTree>
    <p:extLst>
      <p:ext uri="{BB962C8B-B14F-4D97-AF65-F5344CB8AC3E}">
        <p14:creationId xmlns:p14="http://schemas.microsoft.com/office/powerpoint/2010/main" val="344380591"/>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1"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13">
            <a:extLst>
              <a:ext uri="{FF2B5EF4-FFF2-40B4-BE49-F238E27FC236}">
                <a16:creationId xmlns:a16="http://schemas.microsoft.com/office/drawing/2014/main" id="{34461041-8413-4023-ABA7-9E499B0AD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C8B7BA-E1E5-20C7-93FD-DBEC808CBE73}"/>
              </a:ext>
            </a:extLst>
          </p:cNvPr>
          <p:cNvSpPr>
            <a:spLocks noGrp="1"/>
          </p:cNvSpPr>
          <p:nvPr>
            <p:ph type="title"/>
          </p:nvPr>
        </p:nvSpPr>
        <p:spPr>
          <a:xfrm>
            <a:off x="1187355" y="4374204"/>
            <a:ext cx="9818390" cy="1029308"/>
          </a:xfrm>
        </p:spPr>
        <p:txBody>
          <a:bodyPr vert="horz" lIns="91440" tIns="45720" rIns="91440" bIns="45720" rtlCol="0" anchor="b">
            <a:normAutofit/>
          </a:bodyPr>
          <a:lstStyle/>
          <a:p>
            <a:pPr algn="ctr"/>
            <a:r>
              <a:rPr lang="en-US" sz="4800" dirty="0">
                <a:solidFill>
                  <a:schemeClr val="tx1">
                    <a:lumMod val="85000"/>
                    <a:lumOff val="15000"/>
                  </a:schemeClr>
                </a:solidFill>
              </a:rPr>
              <a:t>Dashboard</a:t>
            </a:r>
            <a:endParaRPr lang="en-US" sz="6000" dirty="0">
              <a:solidFill>
                <a:schemeClr val="tx1">
                  <a:lumMod val="85000"/>
                  <a:lumOff val="15000"/>
                </a:schemeClr>
              </a:solidFill>
            </a:endParaRPr>
          </a:p>
        </p:txBody>
      </p:sp>
      <p:pic>
        <p:nvPicPr>
          <p:cNvPr id="5" name="Content Placeholder 4">
            <a:extLst>
              <a:ext uri="{FF2B5EF4-FFF2-40B4-BE49-F238E27FC236}">
                <a16:creationId xmlns:a16="http://schemas.microsoft.com/office/drawing/2014/main" id="{89C23BAB-F80E-5A0B-7D56-239F92E8B912}"/>
              </a:ext>
            </a:extLst>
          </p:cNvPr>
          <p:cNvPicPr>
            <a:picLocks noGrp="1" noChangeAspect="1"/>
          </p:cNvPicPr>
          <p:nvPr>
            <p:ph idx="1"/>
          </p:nvPr>
        </p:nvPicPr>
        <p:blipFill>
          <a:blip r:embed="rId2"/>
          <a:stretch>
            <a:fillRect/>
          </a:stretch>
        </p:blipFill>
        <p:spPr>
          <a:xfrm>
            <a:off x="1724291" y="357150"/>
            <a:ext cx="8743417" cy="4052218"/>
          </a:xfrm>
          <a:prstGeom prst="rect">
            <a:avLst/>
          </a:prstGeom>
        </p:spPr>
      </p:pic>
      <p:cxnSp>
        <p:nvCxnSpPr>
          <p:cNvPr id="23" name="Straight Connector 15">
            <a:extLst>
              <a:ext uri="{FF2B5EF4-FFF2-40B4-BE49-F238E27FC236}">
                <a16:creationId xmlns:a16="http://schemas.microsoft.com/office/drawing/2014/main" id="{F05BCF04-4702-43D0-BE8F-DBF6C2F651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0" y="5569068"/>
            <a:ext cx="9601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Rectangle 17">
            <a:extLst>
              <a:ext uri="{FF2B5EF4-FFF2-40B4-BE49-F238E27FC236}">
                <a16:creationId xmlns:a16="http://schemas.microsoft.com/office/drawing/2014/main" id="{53B4A494-ED20-47DD-A927-05EA273B0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874287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7" name="Straight Connector 26">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1238442"/>
            <a:ext cx="3635926" cy="4355751"/>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E87BCD-5F4A-5C6C-8066-8DEA32145478}"/>
              </a:ext>
            </a:extLst>
          </p:cNvPr>
          <p:cNvSpPr>
            <a:spLocks noGrp="1"/>
          </p:cNvSpPr>
          <p:nvPr>
            <p:ph type="title"/>
          </p:nvPr>
        </p:nvSpPr>
        <p:spPr>
          <a:xfrm>
            <a:off x="854277" y="1475234"/>
            <a:ext cx="3214307" cy="2901694"/>
          </a:xfrm>
        </p:spPr>
        <p:txBody>
          <a:bodyPr vert="horz" lIns="91440" tIns="45720" rIns="91440" bIns="45720" rtlCol="0" anchor="b">
            <a:normAutofit/>
          </a:bodyPr>
          <a:lstStyle/>
          <a:p>
            <a:r>
              <a:rPr lang="en-US" sz="3400" dirty="0">
                <a:solidFill>
                  <a:schemeClr val="bg1"/>
                </a:solidFill>
              </a:rPr>
              <a:t>Upload for reconstruction</a:t>
            </a:r>
          </a:p>
        </p:txBody>
      </p:sp>
      <p:cxnSp>
        <p:nvCxnSpPr>
          <p:cNvPr id="33" name="Straight Connector 32">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695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63E124C3-F5E7-F684-58D0-F3FCC4E73A0B}"/>
              </a:ext>
            </a:extLst>
          </p:cNvPr>
          <p:cNvPicPr>
            <a:picLocks noGrp="1" noChangeAspect="1"/>
          </p:cNvPicPr>
          <p:nvPr>
            <p:ph idx="1"/>
          </p:nvPr>
        </p:nvPicPr>
        <p:blipFill>
          <a:blip r:embed="rId2"/>
          <a:stretch>
            <a:fillRect/>
          </a:stretch>
        </p:blipFill>
        <p:spPr>
          <a:xfrm>
            <a:off x="5003084" y="1238443"/>
            <a:ext cx="2509204" cy="4355750"/>
          </a:xfrm>
          <a:prstGeom prst="rect">
            <a:avLst/>
          </a:prstGeom>
        </p:spPr>
      </p:pic>
      <p:pic>
        <p:nvPicPr>
          <p:cNvPr id="7" name="Picture 6">
            <a:extLst>
              <a:ext uri="{FF2B5EF4-FFF2-40B4-BE49-F238E27FC236}">
                <a16:creationId xmlns:a16="http://schemas.microsoft.com/office/drawing/2014/main" id="{40AB7295-F0FE-FB19-13E8-385C7ADCC672}"/>
              </a:ext>
            </a:extLst>
          </p:cNvPr>
          <p:cNvPicPr>
            <a:picLocks noChangeAspect="1"/>
          </p:cNvPicPr>
          <p:nvPr/>
        </p:nvPicPr>
        <p:blipFill>
          <a:blip r:embed="rId3"/>
          <a:stretch>
            <a:fillRect/>
          </a:stretch>
        </p:blipFill>
        <p:spPr>
          <a:xfrm>
            <a:off x="8623600" y="1238442"/>
            <a:ext cx="2532401" cy="4355750"/>
          </a:xfrm>
          <a:prstGeom prst="rect">
            <a:avLst/>
          </a:prstGeom>
        </p:spPr>
      </p:pic>
      <p:sp>
        <p:nvSpPr>
          <p:cNvPr id="35" name="Rectangle 34">
            <a:extLst>
              <a:ext uri="{FF2B5EF4-FFF2-40B4-BE49-F238E27FC236}">
                <a16:creationId xmlns:a16="http://schemas.microsoft.com/office/drawing/2014/main" id="{E239D8CC-16F4-4B2B-80F0-203C56D0D2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889867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1">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3" name="Straight Connector 13">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5">
            <a:extLst>
              <a:ext uri="{FF2B5EF4-FFF2-40B4-BE49-F238E27FC236}">
                <a16:creationId xmlns:a16="http://schemas.microsoft.com/office/drawing/2014/main" id="{4C869C3B-5565-4AAC-86A8-9EB0AB1C6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C8B7BA-E1E5-20C7-93FD-DBEC808CBE73}"/>
              </a:ext>
            </a:extLst>
          </p:cNvPr>
          <p:cNvSpPr>
            <a:spLocks noGrp="1"/>
          </p:cNvSpPr>
          <p:nvPr>
            <p:ph type="title"/>
          </p:nvPr>
        </p:nvSpPr>
        <p:spPr>
          <a:xfrm>
            <a:off x="638423" y="3807725"/>
            <a:ext cx="10909073" cy="1447062"/>
          </a:xfrm>
        </p:spPr>
        <p:txBody>
          <a:bodyPr vert="horz" lIns="91440" tIns="45720" rIns="91440" bIns="45720" rtlCol="0" anchor="b">
            <a:normAutofit/>
          </a:bodyPr>
          <a:lstStyle/>
          <a:p>
            <a:pPr algn="ctr"/>
            <a:r>
              <a:rPr lang="en-US" sz="4800" dirty="0">
                <a:solidFill>
                  <a:schemeClr val="tx1">
                    <a:lumMod val="85000"/>
                    <a:lumOff val="15000"/>
                  </a:schemeClr>
                </a:solidFill>
              </a:rPr>
              <a:t>Portfolio</a:t>
            </a:r>
          </a:p>
        </p:txBody>
      </p:sp>
      <p:pic>
        <p:nvPicPr>
          <p:cNvPr id="7" name="Content Placeholder 6">
            <a:extLst>
              <a:ext uri="{FF2B5EF4-FFF2-40B4-BE49-F238E27FC236}">
                <a16:creationId xmlns:a16="http://schemas.microsoft.com/office/drawing/2014/main" id="{5C4E739C-7331-8C1B-CE16-A687F47C493C}"/>
              </a:ext>
            </a:extLst>
          </p:cNvPr>
          <p:cNvPicPr>
            <a:picLocks noGrp="1" noChangeAspect="1"/>
          </p:cNvPicPr>
          <p:nvPr>
            <p:ph idx="1"/>
          </p:nvPr>
        </p:nvPicPr>
        <p:blipFill>
          <a:blip r:embed="rId2"/>
          <a:stretch>
            <a:fillRect/>
          </a:stretch>
        </p:blipFill>
        <p:spPr>
          <a:xfrm>
            <a:off x="2409348" y="654259"/>
            <a:ext cx="7373304" cy="3457999"/>
          </a:xfrm>
          <a:prstGeom prst="rect">
            <a:avLst/>
          </a:prstGeom>
        </p:spPr>
      </p:pic>
      <p:cxnSp>
        <p:nvCxnSpPr>
          <p:cNvPr id="25" name="Straight Connector 17">
            <a:extLst>
              <a:ext uri="{FF2B5EF4-FFF2-40B4-BE49-F238E27FC236}">
                <a16:creationId xmlns:a16="http://schemas.microsoft.com/office/drawing/2014/main" id="{F41136EC-EC34-4D08-B5AB-8CE5870B1C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600" y="5415653"/>
            <a:ext cx="86868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6" name="Rectangle 19">
            <a:extLst>
              <a:ext uri="{FF2B5EF4-FFF2-40B4-BE49-F238E27FC236}">
                <a16:creationId xmlns:a16="http://schemas.microsoft.com/office/drawing/2014/main" id="{9995470A-422C-4D09-B47E-C2E326495B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04222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7" name="Straight Connector 16">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43467"/>
            <a:ext cx="3635926" cy="5111915"/>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C8B7BA-E1E5-20C7-93FD-DBEC808CBE73}"/>
              </a:ext>
            </a:extLst>
          </p:cNvPr>
          <p:cNvSpPr>
            <a:spLocks noGrp="1"/>
          </p:cNvSpPr>
          <p:nvPr>
            <p:ph type="title"/>
          </p:nvPr>
        </p:nvSpPr>
        <p:spPr>
          <a:xfrm>
            <a:off x="854277" y="884521"/>
            <a:ext cx="3214307" cy="2867252"/>
          </a:xfrm>
        </p:spPr>
        <p:txBody>
          <a:bodyPr vert="horz" lIns="91440" tIns="45720" rIns="91440" bIns="45720" rtlCol="0" anchor="b">
            <a:normAutofit/>
          </a:bodyPr>
          <a:lstStyle/>
          <a:p>
            <a:r>
              <a:rPr lang="en-US" sz="3400" dirty="0">
                <a:solidFill>
                  <a:schemeClr val="bg1"/>
                </a:solidFill>
              </a:rPr>
              <a:t>Built-in visualization tool (THREE.js)</a:t>
            </a:r>
          </a:p>
        </p:txBody>
      </p:sp>
      <p:pic>
        <p:nvPicPr>
          <p:cNvPr id="8" name="Content Placeholder 7">
            <a:extLst>
              <a:ext uri="{FF2B5EF4-FFF2-40B4-BE49-F238E27FC236}">
                <a16:creationId xmlns:a16="http://schemas.microsoft.com/office/drawing/2014/main" id="{ABDBC8B3-B9BA-E522-5056-DB2938E31CDD}"/>
              </a:ext>
            </a:extLst>
          </p:cNvPr>
          <p:cNvPicPr>
            <a:picLocks noGrp="1" noChangeAspect="1"/>
          </p:cNvPicPr>
          <p:nvPr>
            <p:ph idx="1"/>
          </p:nvPr>
        </p:nvPicPr>
        <p:blipFill>
          <a:blip r:embed="rId2"/>
          <a:stretch>
            <a:fillRect/>
          </a:stretch>
        </p:blipFill>
        <p:spPr>
          <a:xfrm>
            <a:off x="5517924" y="643467"/>
            <a:ext cx="1479524" cy="2394116"/>
          </a:xfrm>
          <a:prstGeom prst="rect">
            <a:avLst/>
          </a:prstGeom>
        </p:spPr>
      </p:pic>
      <p:cxnSp>
        <p:nvCxnSpPr>
          <p:cNvPr id="23" name="Straight Connector 22">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6950" y="3883364"/>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864143D9-A2C5-8621-5573-B0EBCCBF8E5A}"/>
              </a:ext>
            </a:extLst>
          </p:cNvPr>
          <p:cNvPicPr>
            <a:picLocks noChangeAspect="1"/>
          </p:cNvPicPr>
          <p:nvPr/>
        </p:nvPicPr>
        <p:blipFill>
          <a:blip r:embed="rId3"/>
          <a:stretch>
            <a:fillRect/>
          </a:stretch>
        </p:blipFill>
        <p:spPr>
          <a:xfrm>
            <a:off x="4601126" y="3832086"/>
            <a:ext cx="3311483" cy="1451500"/>
          </a:xfrm>
          <a:prstGeom prst="rect">
            <a:avLst/>
          </a:prstGeom>
        </p:spPr>
      </p:pic>
      <p:pic>
        <p:nvPicPr>
          <p:cNvPr id="5" name="Picture 4">
            <a:extLst>
              <a:ext uri="{FF2B5EF4-FFF2-40B4-BE49-F238E27FC236}">
                <a16:creationId xmlns:a16="http://schemas.microsoft.com/office/drawing/2014/main" id="{39398BAD-1FFD-7472-9B17-A3E64103B8E7}"/>
              </a:ext>
            </a:extLst>
          </p:cNvPr>
          <p:cNvPicPr>
            <a:picLocks noChangeAspect="1"/>
          </p:cNvPicPr>
          <p:nvPr/>
        </p:nvPicPr>
        <p:blipFill>
          <a:blip r:embed="rId4"/>
          <a:stretch>
            <a:fillRect/>
          </a:stretch>
        </p:blipFill>
        <p:spPr>
          <a:xfrm>
            <a:off x="8470101" y="643467"/>
            <a:ext cx="2839399" cy="5111914"/>
          </a:xfrm>
          <a:prstGeom prst="rect">
            <a:avLst/>
          </a:prstGeom>
        </p:spPr>
      </p:pic>
      <p:sp>
        <p:nvSpPr>
          <p:cNvPr id="25" name="Rectangle 24">
            <a:extLst>
              <a:ext uri="{FF2B5EF4-FFF2-40B4-BE49-F238E27FC236}">
                <a16:creationId xmlns:a16="http://schemas.microsoft.com/office/drawing/2014/main" id="{E239D8CC-16F4-4B2B-80F0-203C56D0D2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2596407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4" name="Straight Connector 33">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6" name="Rectangle 35">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C8B7BA-E1E5-20C7-93FD-DBEC808CBE73}"/>
              </a:ext>
            </a:extLst>
          </p:cNvPr>
          <p:cNvSpPr>
            <a:spLocks noGrp="1"/>
          </p:cNvSpPr>
          <p:nvPr>
            <p:ph type="title"/>
          </p:nvPr>
        </p:nvSpPr>
        <p:spPr>
          <a:xfrm>
            <a:off x="6730000" y="639097"/>
            <a:ext cx="4813072" cy="3494791"/>
          </a:xfrm>
        </p:spPr>
        <p:txBody>
          <a:bodyPr vert="horz" lIns="91440" tIns="45720" rIns="91440" bIns="45720" rtlCol="0" anchor="b">
            <a:normAutofit/>
          </a:bodyPr>
          <a:lstStyle/>
          <a:p>
            <a:r>
              <a:rPr lang="en-US" sz="5000" dirty="0">
                <a:solidFill>
                  <a:schemeClr val="tx1">
                    <a:lumMod val="85000"/>
                    <a:lumOff val="15000"/>
                  </a:schemeClr>
                </a:solidFill>
              </a:rPr>
              <a:t>Explore</a:t>
            </a:r>
          </a:p>
        </p:txBody>
      </p:sp>
      <p:pic>
        <p:nvPicPr>
          <p:cNvPr id="8" name="Content Placeholder 7">
            <a:extLst>
              <a:ext uri="{FF2B5EF4-FFF2-40B4-BE49-F238E27FC236}">
                <a16:creationId xmlns:a16="http://schemas.microsoft.com/office/drawing/2014/main" id="{EF4E64B8-EE09-05D7-4C0B-DF6DEEB8E25A}"/>
              </a:ext>
            </a:extLst>
          </p:cNvPr>
          <p:cNvPicPr>
            <a:picLocks noGrp="1" noChangeAspect="1"/>
          </p:cNvPicPr>
          <p:nvPr>
            <p:ph idx="1"/>
          </p:nvPr>
        </p:nvPicPr>
        <p:blipFill>
          <a:blip r:embed="rId2"/>
          <a:stretch>
            <a:fillRect/>
          </a:stretch>
        </p:blipFill>
        <p:spPr>
          <a:xfrm>
            <a:off x="628537" y="3516161"/>
            <a:ext cx="5452532" cy="2546200"/>
          </a:xfrm>
          <a:prstGeom prst="rect">
            <a:avLst/>
          </a:prstGeom>
        </p:spPr>
      </p:pic>
      <p:pic>
        <p:nvPicPr>
          <p:cNvPr id="5" name="Picture 4">
            <a:extLst>
              <a:ext uri="{FF2B5EF4-FFF2-40B4-BE49-F238E27FC236}">
                <a16:creationId xmlns:a16="http://schemas.microsoft.com/office/drawing/2014/main" id="{6BFF291A-D03D-BCB0-B1E5-48C70B7CA313}"/>
              </a:ext>
            </a:extLst>
          </p:cNvPr>
          <p:cNvPicPr>
            <a:picLocks noChangeAspect="1"/>
          </p:cNvPicPr>
          <p:nvPr/>
        </p:nvPicPr>
        <p:blipFill>
          <a:blip r:embed="rId3"/>
          <a:stretch>
            <a:fillRect/>
          </a:stretch>
        </p:blipFill>
        <p:spPr>
          <a:xfrm>
            <a:off x="628537" y="639097"/>
            <a:ext cx="5452534" cy="2538625"/>
          </a:xfrm>
          <a:prstGeom prst="rect">
            <a:avLst/>
          </a:prstGeom>
        </p:spPr>
      </p:pic>
      <p:cxnSp>
        <p:nvCxnSpPr>
          <p:cNvPr id="38" name="Straight Connector 37">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1672A3B1-8EDA-4659-B988-1CE1EBCB0D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685297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4" name="Straight Connector 13">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E4FFCF95-3822-D3BB-CE32-F24D995DA3B1}"/>
              </a:ext>
            </a:extLst>
          </p:cNvPr>
          <p:cNvPicPr>
            <a:picLocks noGrp="1" noChangeAspect="1"/>
          </p:cNvPicPr>
          <p:nvPr>
            <p:ph idx="1"/>
          </p:nvPr>
        </p:nvPicPr>
        <p:blipFill>
          <a:blip r:embed="rId2"/>
          <a:stretch>
            <a:fillRect/>
          </a:stretch>
        </p:blipFill>
        <p:spPr>
          <a:xfrm>
            <a:off x="1868909" y="425427"/>
            <a:ext cx="8553018" cy="3995421"/>
          </a:xfrm>
          <a:prstGeom prst="rect">
            <a:avLst/>
          </a:prstGeom>
        </p:spPr>
      </p:pic>
      <p:sp>
        <p:nvSpPr>
          <p:cNvPr id="18" name="Rectangle 17">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7C8B7BA-E1E5-20C7-93FD-DBEC808CBE73}"/>
              </a:ext>
            </a:extLst>
          </p:cNvPr>
          <p:cNvSpPr>
            <a:spLocks noGrp="1"/>
          </p:cNvSpPr>
          <p:nvPr>
            <p:ph type="title"/>
          </p:nvPr>
        </p:nvSpPr>
        <p:spPr>
          <a:xfrm>
            <a:off x="632900" y="4905662"/>
            <a:ext cx="7330353" cy="1541176"/>
          </a:xfrm>
        </p:spPr>
        <p:txBody>
          <a:bodyPr vert="horz" lIns="91440" tIns="45720" rIns="91440" bIns="45720" rtlCol="0" anchor="ctr">
            <a:normAutofit/>
          </a:bodyPr>
          <a:lstStyle/>
          <a:p>
            <a:pPr algn="r"/>
            <a:r>
              <a:rPr lang="en-US" sz="4800" dirty="0">
                <a:solidFill>
                  <a:srgbClr val="FFFFFF"/>
                </a:solidFill>
              </a:rPr>
              <a:t>Browse other users’ work</a:t>
            </a:r>
          </a:p>
        </p:txBody>
      </p:sp>
      <p:cxnSp>
        <p:nvCxnSpPr>
          <p:cNvPr id="20" name="Straight Connector 19">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69213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30">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42" name="Straight Connector 32">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43" name="Rectangle 34">
            <a:extLst>
              <a:ext uri="{FF2B5EF4-FFF2-40B4-BE49-F238E27FC236}">
                <a16:creationId xmlns:a16="http://schemas.microsoft.com/office/drawing/2014/main" id="{44A37DD3-1B84-4776-94E1-C0AAA5C0F6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36">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E2ED255-BB43-48F4-657B-3F7C26CEE2D1}"/>
              </a:ext>
            </a:extLst>
          </p:cNvPr>
          <p:cNvSpPr>
            <a:spLocks noGrp="1"/>
          </p:cNvSpPr>
          <p:nvPr>
            <p:ph type="title"/>
          </p:nvPr>
        </p:nvSpPr>
        <p:spPr>
          <a:xfrm>
            <a:off x="828675" y="5120639"/>
            <a:ext cx="7137263" cy="1280161"/>
          </a:xfrm>
        </p:spPr>
        <p:txBody>
          <a:bodyPr vert="horz" lIns="91440" tIns="45720" rIns="91440" bIns="45720" rtlCol="0" anchor="ctr">
            <a:normAutofit/>
          </a:bodyPr>
          <a:lstStyle/>
          <a:p>
            <a:pPr algn="r"/>
            <a:r>
              <a:rPr lang="en-US" sz="4800">
                <a:solidFill>
                  <a:srgbClr val="FFFFFF"/>
                </a:solidFill>
              </a:rPr>
              <a:t>VR Application</a:t>
            </a:r>
          </a:p>
        </p:txBody>
      </p:sp>
      <p:pic>
        <p:nvPicPr>
          <p:cNvPr id="7" name="Picture 6">
            <a:extLst>
              <a:ext uri="{FF2B5EF4-FFF2-40B4-BE49-F238E27FC236}">
                <a16:creationId xmlns:a16="http://schemas.microsoft.com/office/drawing/2014/main" id="{283F6E3B-96B9-3DCA-2214-990020407DA9}"/>
              </a:ext>
            </a:extLst>
          </p:cNvPr>
          <p:cNvPicPr>
            <a:picLocks noChangeAspect="1"/>
          </p:cNvPicPr>
          <p:nvPr/>
        </p:nvPicPr>
        <p:blipFill>
          <a:blip r:embed="rId2"/>
          <a:stretch>
            <a:fillRect/>
          </a:stretch>
        </p:blipFill>
        <p:spPr>
          <a:xfrm>
            <a:off x="643468" y="1114603"/>
            <a:ext cx="5130782" cy="2683919"/>
          </a:xfrm>
          <a:prstGeom prst="rect">
            <a:avLst/>
          </a:prstGeom>
        </p:spPr>
      </p:pic>
      <p:pic>
        <p:nvPicPr>
          <p:cNvPr id="5" name="Picture 4">
            <a:extLst>
              <a:ext uri="{FF2B5EF4-FFF2-40B4-BE49-F238E27FC236}">
                <a16:creationId xmlns:a16="http://schemas.microsoft.com/office/drawing/2014/main" id="{816A5CD6-5C5F-0580-83C4-926CE944B4AA}"/>
              </a:ext>
            </a:extLst>
          </p:cNvPr>
          <p:cNvPicPr>
            <a:picLocks noChangeAspect="1"/>
          </p:cNvPicPr>
          <p:nvPr/>
        </p:nvPicPr>
        <p:blipFill>
          <a:blip r:embed="rId3"/>
          <a:stretch>
            <a:fillRect/>
          </a:stretch>
        </p:blipFill>
        <p:spPr>
          <a:xfrm>
            <a:off x="6417716" y="751770"/>
            <a:ext cx="5130778" cy="3409584"/>
          </a:xfrm>
          <a:prstGeom prst="rect">
            <a:avLst/>
          </a:prstGeom>
        </p:spPr>
      </p:pic>
      <p:cxnSp>
        <p:nvCxnSpPr>
          <p:cNvPr id="45" name="Straight Connector 38">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21925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1">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3" name="Straight Connector 13">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4" name="Rectangle 15">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DF97E9B9-EF6A-539F-C0C9-5C1C6E37F66F}"/>
              </a:ext>
            </a:extLst>
          </p:cNvPr>
          <p:cNvPicPr>
            <a:picLocks noChangeAspect="1"/>
          </p:cNvPicPr>
          <p:nvPr/>
        </p:nvPicPr>
        <p:blipFill>
          <a:blip r:embed="rId2"/>
          <a:stretch>
            <a:fillRect/>
          </a:stretch>
        </p:blipFill>
        <p:spPr>
          <a:xfrm>
            <a:off x="2203598" y="643538"/>
            <a:ext cx="7785903" cy="3618586"/>
          </a:xfrm>
          <a:prstGeom prst="rect">
            <a:avLst/>
          </a:prstGeom>
        </p:spPr>
      </p:pic>
      <p:sp>
        <p:nvSpPr>
          <p:cNvPr id="25" name="Rectangle 17">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3B7C15BF-9042-74BB-9A1D-8F5AE133008D}"/>
              </a:ext>
            </a:extLst>
          </p:cNvPr>
          <p:cNvSpPr>
            <a:spLocks noGrp="1"/>
          </p:cNvSpPr>
          <p:nvPr>
            <p:ph type="title"/>
          </p:nvPr>
        </p:nvSpPr>
        <p:spPr>
          <a:xfrm>
            <a:off x="632900" y="4905662"/>
            <a:ext cx="7330353" cy="1541176"/>
          </a:xfrm>
        </p:spPr>
        <p:txBody>
          <a:bodyPr vert="horz" lIns="91440" tIns="45720" rIns="91440" bIns="45720" rtlCol="0" anchor="ctr">
            <a:normAutofit/>
          </a:bodyPr>
          <a:lstStyle/>
          <a:p>
            <a:pPr algn="r"/>
            <a:r>
              <a:rPr lang="en-US" sz="4800" dirty="0">
                <a:solidFill>
                  <a:srgbClr val="FFFFFF"/>
                </a:solidFill>
              </a:rPr>
              <a:t>VR Portfolio</a:t>
            </a:r>
          </a:p>
        </p:txBody>
      </p:sp>
      <p:cxnSp>
        <p:nvCxnSpPr>
          <p:cNvPr id="26" name="Straight Connector 19">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67838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45" name="Straight Connector 4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7472B899-9BAA-4120-ABDF-C37ED56BD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841EE0-0EFB-3669-71C8-987C14E71808}"/>
              </a:ext>
            </a:extLst>
          </p:cNvPr>
          <p:cNvSpPr>
            <a:spLocks noGrp="1"/>
          </p:cNvSpPr>
          <p:nvPr>
            <p:ph type="title"/>
          </p:nvPr>
        </p:nvSpPr>
        <p:spPr>
          <a:xfrm>
            <a:off x="484814" y="640081"/>
            <a:ext cx="3659246" cy="2566652"/>
          </a:xfrm>
        </p:spPr>
        <p:txBody>
          <a:bodyPr vert="horz" lIns="91440" tIns="45720" rIns="91440" bIns="45720" rtlCol="0" anchor="b">
            <a:normAutofit/>
          </a:bodyPr>
          <a:lstStyle/>
          <a:p>
            <a:r>
              <a:rPr lang="en-US" sz="4200" dirty="0">
                <a:solidFill>
                  <a:schemeClr val="tx1"/>
                </a:solidFill>
              </a:rPr>
              <a:t>Spawned models</a:t>
            </a:r>
          </a:p>
        </p:txBody>
      </p:sp>
      <p:pic>
        <p:nvPicPr>
          <p:cNvPr id="6" name="Picture 5" descr="A close up of a sculpture&#10;&#10;Description automatically generated">
            <a:extLst>
              <a:ext uri="{FF2B5EF4-FFF2-40B4-BE49-F238E27FC236}">
                <a16:creationId xmlns:a16="http://schemas.microsoft.com/office/drawing/2014/main" id="{61A23A26-AEF2-647E-321B-26053CF5774E}"/>
              </a:ext>
            </a:extLst>
          </p:cNvPr>
          <p:cNvPicPr>
            <a:picLocks noChangeAspect="1"/>
          </p:cNvPicPr>
          <p:nvPr/>
        </p:nvPicPr>
        <p:blipFill rotWithShape="1">
          <a:blip r:embed="rId2">
            <a:extLst>
              <a:ext uri="{28A0092B-C50C-407E-A947-70E740481C1C}">
                <a14:useLocalDpi xmlns:a14="http://schemas.microsoft.com/office/drawing/2010/main" val="0"/>
              </a:ext>
            </a:extLst>
          </a:blip>
          <a:srcRect l="6663" r="6786" b="2"/>
          <a:stretch/>
        </p:blipFill>
        <p:spPr>
          <a:xfrm>
            <a:off x="4635092" y="10"/>
            <a:ext cx="7556906" cy="3383270"/>
          </a:xfrm>
          <a:prstGeom prst="rect">
            <a:avLst/>
          </a:prstGeom>
        </p:spPr>
      </p:pic>
      <p:cxnSp>
        <p:nvCxnSpPr>
          <p:cNvPr id="49" name="Straight Connector 48">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2797" y="3429000"/>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descr="A close-up of a painting on a sarcophagus&#10;&#10;Description automatically generated">
            <a:extLst>
              <a:ext uri="{FF2B5EF4-FFF2-40B4-BE49-F238E27FC236}">
                <a16:creationId xmlns:a16="http://schemas.microsoft.com/office/drawing/2014/main" id="{BC1DFB3A-536A-C290-B73A-32287DDE4606}"/>
              </a:ext>
            </a:extLst>
          </p:cNvPr>
          <p:cNvPicPr>
            <a:picLocks noChangeAspect="1"/>
          </p:cNvPicPr>
          <p:nvPr/>
        </p:nvPicPr>
        <p:blipFill rotWithShape="1">
          <a:blip r:embed="rId3">
            <a:extLst>
              <a:ext uri="{28A0092B-C50C-407E-A947-70E740481C1C}">
                <a14:useLocalDpi xmlns:a14="http://schemas.microsoft.com/office/drawing/2010/main" val="0"/>
              </a:ext>
            </a:extLst>
          </a:blip>
          <a:srcRect t="14363" r="-1" b="3110"/>
          <a:stretch/>
        </p:blipFill>
        <p:spPr>
          <a:xfrm>
            <a:off x="4635097" y="3474720"/>
            <a:ext cx="7556889" cy="3383280"/>
          </a:xfrm>
          <a:prstGeom prst="rect">
            <a:avLst/>
          </a:prstGeom>
        </p:spPr>
      </p:pic>
    </p:spTree>
    <p:extLst>
      <p:ext uri="{BB962C8B-B14F-4D97-AF65-F5344CB8AC3E}">
        <p14:creationId xmlns:p14="http://schemas.microsoft.com/office/powerpoint/2010/main" val="20351499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AE0DDF-ED48-BDE7-EAAC-733265C54954}"/>
              </a:ext>
            </a:extLst>
          </p:cNvPr>
          <p:cNvSpPr>
            <a:spLocks noGrp="1"/>
          </p:cNvSpPr>
          <p:nvPr>
            <p:ph type="title"/>
          </p:nvPr>
        </p:nvSpPr>
        <p:spPr>
          <a:xfrm>
            <a:off x="5172074" y="286603"/>
            <a:ext cx="5983605" cy="1450757"/>
          </a:xfrm>
        </p:spPr>
        <p:txBody>
          <a:bodyPr>
            <a:normAutofit/>
          </a:bodyPr>
          <a:lstStyle/>
          <a:p>
            <a:r>
              <a:rPr lang="en-US" dirty="0"/>
              <a:t>About the project</a:t>
            </a:r>
          </a:p>
        </p:txBody>
      </p:sp>
      <p:pic>
        <p:nvPicPr>
          <p:cNvPr id="5" name="Picture 4" descr="Blue blocks and networks technology background">
            <a:extLst>
              <a:ext uri="{FF2B5EF4-FFF2-40B4-BE49-F238E27FC236}">
                <a16:creationId xmlns:a16="http://schemas.microsoft.com/office/drawing/2014/main" id="{5D3FB206-8B05-329D-68FA-52A5AB631749}"/>
              </a:ext>
            </a:extLst>
          </p:cNvPr>
          <p:cNvPicPr>
            <a:picLocks noChangeAspect="1"/>
          </p:cNvPicPr>
          <p:nvPr/>
        </p:nvPicPr>
        <p:blipFill rotWithShape="1">
          <a:blip r:embed="rId2"/>
          <a:srcRect l="15761" r="46672" b="-446"/>
          <a:stretch/>
        </p:blipFill>
        <p:spPr>
          <a:xfrm>
            <a:off x="20" y="10"/>
            <a:ext cx="4580077" cy="6857990"/>
          </a:xfrm>
          <a:prstGeom prst="rect">
            <a:avLst/>
          </a:prstGeom>
        </p:spPr>
      </p:pic>
      <p:cxnSp>
        <p:nvCxnSpPr>
          <p:cNvPr id="11" name="Straight Connector 10">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03FA22E-8924-8348-FF23-3F9DFA2432C0}"/>
              </a:ext>
            </a:extLst>
          </p:cNvPr>
          <p:cNvSpPr>
            <a:spLocks noGrp="1"/>
          </p:cNvSpPr>
          <p:nvPr>
            <p:ph idx="1"/>
          </p:nvPr>
        </p:nvSpPr>
        <p:spPr>
          <a:xfrm>
            <a:off x="5172074" y="2108201"/>
            <a:ext cx="5983606" cy="3760891"/>
          </a:xfrm>
        </p:spPr>
        <p:txBody>
          <a:bodyPr>
            <a:normAutofit/>
          </a:bodyPr>
          <a:lstStyle/>
          <a:p>
            <a:pPr>
              <a:lnSpc>
                <a:spcPct val="110000"/>
              </a:lnSpc>
            </a:pPr>
            <a:r>
              <a:rPr lang="en-US" dirty="0"/>
              <a:t>The project aims to facilitate 3D reconstruction and visualization to users who lack skills in photogrammetry.</a:t>
            </a:r>
            <a:endParaRPr lang="en-US"/>
          </a:p>
          <a:p>
            <a:pPr>
              <a:lnSpc>
                <a:spcPct val="110000"/>
              </a:lnSpc>
            </a:pPr>
            <a:r>
              <a:rPr lang="en-US" dirty="0"/>
              <a:t>What the project offers:</a:t>
            </a:r>
            <a:endParaRPr lang="en-US"/>
          </a:p>
          <a:p>
            <a:pPr lvl="1">
              <a:lnSpc>
                <a:spcPct val="110000"/>
              </a:lnSpc>
            </a:pPr>
            <a:r>
              <a:rPr lang="en-US" dirty="0"/>
              <a:t>Reliable and easy-to-use 3D reconstruction</a:t>
            </a:r>
            <a:endParaRPr lang="en-US"/>
          </a:p>
          <a:p>
            <a:pPr lvl="1">
              <a:lnSpc>
                <a:spcPct val="110000"/>
              </a:lnSpc>
            </a:pPr>
            <a:r>
              <a:rPr lang="en-US" dirty="0"/>
              <a:t>Object sharing</a:t>
            </a:r>
            <a:endParaRPr lang="en-US"/>
          </a:p>
          <a:p>
            <a:pPr lvl="1">
              <a:lnSpc>
                <a:spcPct val="110000"/>
              </a:lnSpc>
            </a:pPr>
            <a:r>
              <a:rPr lang="en-US" dirty="0"/>
              <a:t>Object storing</a:t>
            </a:r>
            <a:endParaRPr lang="en-US"/>
          </a:p>
          <a:p>
            <a:pPr lvl="1">
              <a:lnSpc>
                <a:spcPct val="110000"/>
              </a:lnSpc>
            </a:pPr>
            <a:r>
              <a:rPr lang="en-US" dirty="0"/>
              <a:t>Virtual visualization inside the web application</a:t>
            </a:r>
            <a:endParaRPr lang="en-US"/>
          </a:p>
          <a:p>
            <a:pPr lvl="1">
              <a:lnSpc>
                <a:spcPct val="110000"/>
              </a:lnSpc>
            </a:pPr>
            <a:r>
              <a:rPr lang="en-US" dirty="0"/>
              <a:t>Immersive experience for visualization inside the VR application</a:t>
            </a:r>
            <a:endParaRPr lang="en-US"/>
          </a:p>
        </p:txBody>
      </p:sp>
    </p:spTree>
    <p:extLst>
      <p:ext uri="{BB962C8B-B14F-4D97-AF65-F5344CB8AC3E}">
        <p14:creationId xmlns:p14="http://schemas.microsoft.com/office/powerpoint/2010/main" val="36965827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35" name="Straight Connector 3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44A37DD3-1B84-4776-94E1-C0AAA5C0F6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F841EE0-0EFB-3669-71C8-987C14E71808}"/>
              </a:ext>
            </a:extLst>
          </p:cNvPr>
          <p:cNvSpPr>
            <a:spLocks noGrp="1"/>
          </p:cNvSpPr>
          <p:nvPr>
            <p:ph type="title"/>
          </p:nvPr>
        </p:nvSpPr>
        <p:spPr>
          <a:xfrm>
            <a:off x="828675" y="5120639"/>
            <a:ext cx="7137263" cy="1280161"/>
          </a:xfrm>
        </p:spPr>
        <p:txBody>
          <a:bodyPr vert="horz" lIns="91440" tIns="45720" rIns="91440" bIns="45720" rtlCol="0" anchor="ctr">
            <a:normAutofit/>
          </a:bodyPr>
          <a:lstStyle/>
          <a:p>
            <a:pPr algn="r"/>
            <a:r>
              <a:rPr lang="en-US" sz="4800" dirty="0">
                <a:solidFill>
                  <a:srgbClr val="FFFFFF"/>
                </a:solidFill>
              </a:rPr>
              <a:t>Explore other portfolios</a:t>
            </a:r>
          </a:p>
        </p:txBody>
      </p:sp>
      <p:pic>
        <p:nvPicPr>
          <p:cNvPr id="7" name="Picture 6">
            <a:extLst>
              <a:ext uri="{FF2B5EF4-FFF2-40B4-BE49-F238E27FC236}">
                <a16:creationId xmlns:a16="http://schemas.microsoft.com/office/drawing/2014/main" id="{F7D8ED3E-891A-07A9-1965-5CCA4291A645}"/>
              </a:ext>
            </a:extLst>
          </p:cNvPr>
          <p:cNvPicPr>
            <a:picLocks noChangeAspect="1"/>
          </p:cNvPicPr>
          <p:nvPr/>
        </p:nvPicPr>
        <p:blipFill>
          <a:blip r:embed="rId2"/>
          <a:stretch>
            <a:fillRect/>
          </a:stretch>
        </p:blipFill>
        <p:spPr>
          <a:xfrm>
            <a:off x="643468" y="1308302"/>
            <a:ext cx="5130782" cy="2296520"/>
          </a:xfrm>
          <a:prstGeom prst="rect">
            <a:avLst/>
          </a:prstGeom>
        </p:spPr>
      </p:pic>
      <p:pic>
        <p:nvPicPr>
          <p:cNvPr id="9" name="Picture 8">
            <a:extLst>
              <a:ext uri="{FF2B5EF4-FFF2-40B4-BE49-F238E27FC236}">
                <a16:creationId xmlns:a16="http://schemas.microsoft.com/office/drawing/2014/main" id="{3E5D8704-0AC1-AD73-783B-3D6EED08883E}"/>
              </a:ext>
            </a:extLst>
          </p:cNvPr>
          <p:cNvPicPr>
            <a:picLocks noChangeAspect="1"/>
          </p:cNvPicPr>
          <p:nvPr/>
        </p:nvPicPr>
        <p:blipFill>
          <a:blip r:embed="rId3"/>
          <a:stretch>
            <a:fillRect/>
          </a:stretch>
        </p:blipFill>
        <p:spPr>
          <a:xfrm>
            <a:off x="6417716" y="1116713"/>
            <a:ext cx="5130778" cy="2679698"/>
          </a:xfrm>
          <a:prstGeom prst="rect">
            <a:avLst/>
          </a:prstGeom>
        </p:spPr>
      </p:pic>
      <p:cxnSp>
        <p:nvCxnSpPr>
          <p:cNvPr id="41" name="Straight Connector 40">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9594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0">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2" name="Straight Connector 12">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14">
            <a:extLst>
              <a:ext uri="{FF2B5EF4-FFF2-40B4-BE49-F238E27FC236}">
                <a16:creationId xmlns:a16="http://schemas.microsoft.com/office/drawing/2014/main" id="{44A37DD3-1B84-4776-94E1-C0AAA5C0F6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4"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6">
            <a:extLst>
              <a:ext uri="{FF2B5EF4-FFF2-40B4-BE49-F238E27FC236}">
                <a16:creationId xmlns:a16="http://schemas.microsoft.com/office/drawing/2014/main" id="{0B4FB531-34DA-4777-9BD5-5B885DC3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15076"/>
            <a:ext cx="12188952" cy="194292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F841EE0-0EFB-3669-71C8-987C14E71808}"/>
              </a:ext>
            </a:extLst>
          </p:cNvPr>
          <p:cNvSpPr>
            <a:spLocks noGrp="1"/>
          </p:cNvSpPr>
          <p:nvPr>
            <p:ph type="title"/>
          </p:nvPr>
        </p:nvSpPr>
        <p:spPr>
          <a:xfrm>
            <a:off x="828675" y="5120639"/>
            <a:ext cx="7137263" cy="1280161"/>
          </a:xfrm>
        </p:spPr>
        <p:txBody>
          <a:bodyPr vert="horz" lIns="91440" tIns="45720" rIns="91440" bIns="45720" rtlCol="0" anchor="ctr">
            <a:normAutofit/>
          </a:bodyPr>
          <a:lstStyle/>
          <a:p>
            <a:pPr algn="r"/>
            <a:r>
              <a:rPr lang="en-US" sz="4800" dirty="0">
                <a:solidFill>
                  <a:srgbClr val="FFFFFF"/>
                </a:solidFill>
              </a:rPr>
              <a:t>3D models of other users</a:t>
            </a:r>
          </a:p>
        </p:txBody>
      </p:sp>
      <p:pic>
        <p:nvPicPr>
          <p:cNvPr id="6" name="Picture 5">
            <a:extLst>
              <a:ext uri="{FF2B5EF4-FFF2-40B4-BE49-F238E27FC236}">
                <a16:creationId xmlns:a16="http://schemas.microsoft.com/office/drawing/2014/main" id="{61A23A26-AEF2-647E-321B-26053CF5774E}"/>
              </a:ext>
            </a:extLst>
          </p:cNvPr>
          <p:cNvPicPr>
            <a:picLocks noChangeAspect="1"/>
          </p:cNvPicPr>
          <p:nvPr/>
        </p:nvPicPr>
        <p:blipFill>
          <a:blip r:embed="rId2"/>
          <a:stretch>
            <a:fillRect/>
          </a:stretch>
        </p:blipFill>
        <p:spPr>
          <a:xfrm>
            <a:off x="643468" y="1107877"/>
            <a:ext cx="5130782" cy="2697370"/>
          </a:xfrm>
          <a:prstGeom prst="rect">
            <a:avLst/>
          </a:prstGeom>
        </p:spPr>
      </p:pic>
      <p:pic>
        <p:nvPicPr>
          <p:cNvPr id="4" name="Picture 3">
            <a:extLst>
              <a:ext uri="{FF2B5EF4-FFF2-40B4-BE49-F238E27FC236}">
                <a16:creationId xmlns:a16="http://schemas.microsoft.com/office/drawing/2014/main" id="{BC1DFB3A-536A-C290-B73A-32287DDE4606}"/>
              </a:ext>
            </a:extLst>
          </p:cNvPr>
          <p:cNvPicPr>
            <a:picLocks noChangeAspect="1"/>
          </p:cNvPicPr>
          <p:nvPr/>
        </p:nvPicPr>
        <p:blipFill>
          <a:blip r:embed="rId3"/>
          <a:stretch>
            <a:fillRect/>
          </a:stretch>
        </p:blipFill>
        <p:spPr>
          <a:xfrm>
            <a:off x="6417716" y="1080979"/>
            <a:ext cx="5130778" cy="2751167"/>
          </a:xfrm>
          <a:prstGeom prst="rect">
            <a:avLst/>
          </a:prstGeom>
        </p:spPr>
      </p:pic>
      <p:cxnSp>
        <p:nvCxnSpPr>
          <p:cNvPr id="25" name="Straight Connector 18">
            <a:extLst>
              <a:ext uri="{FF2B5EF4-FFF2-40B4-BE49-F238E27FC236}">
                <a16:creationId xmlns:a16="http://schemas.microsoft.com/office/drawing/2014/main" id="{D5B557D3-D7B4-404B-84A1-9BD182BE5B0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13" y="5760720"/>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51681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C8B65-6A20-AF86-E5A7-5A9C769D0908}"/>
              </a:ext>
            </a:extLst>
          </p:cNvPr>
          <p:cNvSpPr>
            <a:spLocks noGrp="1"/>
          </p:cNvSpPr>
          <p:nvPr>
            <p:ph type="title"/>
          </p:nvPr>
        </p:nvSpPr>
        <p:spPr/>
        <p:txBody>
          <a:bodyPr/>
          <a:lstStyle/>
          <a:p>
            <a:r>
              <a:rPr lang="en-US" dirty="0" err="1"/>
              <a:t>SfM</a:t>
            </a:r>
            <a:r>
              <a:rPr lang="en-US" dirty="0"/>
              <a:t> Pipeline</a:t>
            </a:r>
          </a:p>
        </p:txBody>
      </p:sp>
      <p:sp>
        <p:nvSpPr>
          <p:cNvPr id="3" name="Content Placeholder 2">
            <a:extLst>
              <a:ext uri="{FF2B5EF4-FFF2-40B4-BE49-F238E27FC236}">
                <a16:creationId xmlns:a16="http://schemas.microsoft.com/office/drawing/2014/main" id="{EF11D2B4-31AA-161B-A1F8-C08DD60DFBA1}"/>
              </a:ext>
            </a:extLst>
          </p:cNvPr>
          <p:cNvSpPr>
            <a:spLocks noGrp="1"/>
          </p:cNvSpPr>
          <p:nvPr>
            <p:ph idx="1"/>
          </p:nvPr>
        </p:nvSpPr>
        <p:spPr/>
        <p:txBody>
          <a:bodyPr>
            <a:normAutofit/>
          </a:bodyPr>
          <a:lstStyle/>
          <a:p>
            <a:pPr lvl="1">
              <a:lnSpc>
                <a:spcPct val="250000"/>
              </a:lnSpc>
            </a:pPr>
            <a:r>
              <a:rPr lang="en-US" sz="1800" dirty="0"/>
              <a:t>Gathers information from image datasets to reconstruct 3D models</a:t>
            </a:r>
          </a:p>
          <a:p>
            <a:pPr lvl="1">
              <a:lnSpc>
                <a:spcPct val="250000"/>
              </a:lnSpc>
            </a:pPr>
            <a:r>
              <a:rPr lang="en-US" sz="1800" dirty="0"/>
              <a:t>Python script that handles the execution of </a:t>
            </a:r>
            <a:r>
              <a:rPr lang="en-US" sz="1800" dirty="0" err="1"/>
              <a:t>Meshroom</a:t>
            </a:r>
            <a:r>
              <a:rPr lang="en-US" sz="1800" dirty="0"/>
              <a:t> in command line interface</a:t>
            </a:r>
          </a:p>
          <a:p>
            <a:pPr lvl="1">
              <a:lnSpc>
                <a:spcPct val="250000"/>
              </a:lnSpc>
            </a:pPr>
            <a:r>
              <a:rPr lang="en-US" sz="1800" dirty="0"/>
              <a:t>Defines the parameters, thresholds and algorithms for every step of the process</a:t>
            </a:r>
          </a:p>
          <a:p>
            <a:pPr lvl="1">
              <a:lnSpc>
                <a:spcPct val="250000"/>
              </a:lnSpc>
            </a:pPr>
            <a:r>
              <a:rPr lang="en-US" sz="1800" dirty="0"/>
              <a:t>Automatic, free, open-source and CLI accessible</a:t>
            </a:r>
          </a:p>
        </p:txBody>
      </p:sp>
    </p:spTree>
    <p:extLst>
      <p:ext uri="{BB962C8B-B14F-4D97-AF65-F5344CB8AC3E}">
        <p14:creationId xmlns:p14="http://schemas.microsoft.com/office/powerpoint/2010/main" val="40450875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Content Placeholder 4">
            <a:extLst>
              <a:ext uri="{FF2B5EF4-FFF2-40B4-BE49-F238E27FC236}">
                <a16:creationId xmlns:a16="http://schemas.microsoft.com/office/drawing/2014/main" id="{A11DAFC6-089E-3146-70B1-2347EEDFE927}"/>
              </a:ext>
            </a:extLst>
          </p:cNvPr>
          <p:cNvPicPr>
            <a:picLocks noChangeAspect="1"/>
          </p:cNvPicPr>
          <p:nvPr/>
        </p:nvPicPr>
        <p:blipFill>
          <a:blip r:embed="rId2"/>
          <a:stretch>
            <a:fillRect/>
          </a:stretch>
        </p:blipFill>
        <p:spPr>
          <a:xfrm>
            <a:off x="1635760" y="132080"/>
            <a:ext cx="8920480" cy="5345078"/>
          </a:xfrm>
          <a:prstGeom prst="rect">
            <a:avLst/>
          </a:prstGeom>
        </p:spPr>
      </p:pic>
      <p:sp>
        <p:nvSpPr>
          <p:cNvPr id="3" name="TextBox 2">
            <a:extLst>
              <a:ext uri="{FF2B5EF4-FFF2-40B4-BE49-F238E27FC236}">
                <a16:creationId xmlns:a16="http://schemas.microsoft.com/office/drawing/2014/main" id="{40EA2390-3E08-26F8-0BD6-93184B924543}"/>
              </a:ext>
            </a:extLst>
          </p:cNvPr>
          <p:cNvSpPr txBox="1"/>
          <p:nvPr/>
        </p:nvSpPr>
        <p:spPr>
          <a:xfrm>
            <a:off x="2341880" y="5648960"/>
            <a:ext cx="7508240" cy="369332"/>
          </a:xfrm>
          <a:prstGeom prst="rect">
            <a:avLst/>
          </a:prstGeom>
          <a:noFill/>
        </p:spPr>
        <p:txBody>
          <a:bodyPr wrap="square" rtlCol="0">
            <a:spAutoFit/>
          </a:bodyPr>
          <a:lstStyle/>
          <a:p>
            <a:pPr algn="ctr"/>
            <a:r>
              <a:rPr lang="en-US" dirty="0"/>
              <a:t>Reconstruction software comparison</a:t>
            </a:r>
          </a:p>
        </p:txBody>
      </p:sp>
    </p:spTree>
    <p:extLst>
      <p:ext uri="{BB962C8B-B14F-4D97-AF65-F5344CB8AC3E}">
        <p14:creationId xmlns:p14="http://schemas.microsoft.com/office/powerpoint/2010/main" val="1501771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F1092-A445-0D13-BA09-7DC0D67DA791}"/>
              </a:ext>
            </a:extLst>
          </p:cNvPr>
          <p:cNvSpPr>
            <a:spLocks noGrp="1"/>
          </p:cNvSpPr>
          <p:nvPr>
            <p:ph type="title"/>
          </p:nvPr>
        </p:nvSpPr>
        <p:spPr/>
        <p:txBody>
          <a:bodyPr/>
          <a:lstStyle/>
          <a:p>
            <a:r>
              <a:rPr lang="en-US" dirty="0" err="1"/>
              <a:t>SfM</a:t>
            </a:r>
            <a:r>
              <a:rPr lang="en-US" dirty="0"/>
              <a:t> Pipeline (2)</a:t>
            </a:r>
          </a:p>
        </p:txBody>
      </p:sp>
      <p:sp>
        <p:nvSpPr>
          <p:cNvPr id="3" name="Content Placeholder 2">
            <a:extLst>
              <a:ext uri="{FF2B5EF4-FFF2-40B4-BE49-F238E27FC236}">
                <a16:creationId xmlns:a16="http://schemas.microsoft.com/office/drawing/2014/main" id="{CCF28965-97E1-ECDC-D0D2-DC1403630C29}"/>
              </a:ext>
            </a:extLst>
          </p:cNvPr>
          <p:cNvSpPr>
            <a:spLocks noGrp="1"/>
          </p:cNvSpPr>
          <p:nvPr>
            <p:ph idx="1"/>
          </p:nvPr>
        </p:nvSpPr>
        <p:spPr>
          <a:xfrm>
            <a:off x="1097280" y="2108201"/>
            <a:ext cx="3894598" cy="3620795"/>
          </a:xfrm>
        </p:spPr>
        <p:txBody>
          <a:bodyPr/>
          <a:lstStyle/>
          <a:p>
            <a:pPr marL="457200" indent="-457200">
              <a:buFont typeface="+mj-lt"/>
              <a:buAutoNum type="arabicPeriod"/>
            </a:pPr>
            <a:r>
              <a:rPr lang="en-US" dirty="0"/>
              <a:t>Camera initialization</a:t>
            </a:r>
          </a:p>
          <a:p>
            <a:pPr marL="457200" indent="-457200">
              <a:buFont typeface="+mj-lt"/>
              <a:buAutoNum type="arabicPeriod"/>
            </a:pPr>
            <a:r>
              <a:rPr lang="en-US" dirty="0"/>
              <a:t>Feature extraction</a:t>
            </a:r>
          </a:p>
          <a:p>
            <a:pPr marL="457200" indent="-457200">
              <a:buFont typeface="+mj-lt"/>
              <a:buAutoNum type="arabicPeriod"/>
            </a:pPr>
            <a:r>
              <a:rPr lang="en-US" dirty="0"/>
              <a:t>Image Matching</a:t>
            </a:r>
          </a:p>
          <a:p>
            <a:pPr marL="457200" indent="-457200">
              <a:buFont typeface="+mj-lt"/>
              <a:buAutoNum type="arabicPeriod"/>
            </a:pPr>
            <a:r>
              <a:rPr lang="en-US" dirty="0"/>
              <a:t>Feature Matching</a:t>
            </a:r>
          </a:p>
          <a:p>
            <a:pPr marL="457200" indent="-457200">
              <a:buFont typeface="+mj-lt"/>
              <a:buAutoNum type="arabicPeriod"/>
            </a:pPr>
            <a:r>
              <a:rPr lang="en-US" dirty="0"/>
              <a:t>Structure from Motion</a:t>
            </a:r>
          </a:p>
          <a:p>
            <a:pPr marL="457200" indent="-457200">
              <a:buFont typeface="+mj-lt"/>
              <a:buAutoNum type="arabicPeriod"/>
            </a:pPr>
            <a:r>
              <a:rPr lang="en-US" dirty="0"/>
              <a:t>Dense Scene Preparation</a:t>
            </a:r>
          </a:p>
        </p:txBody>
      </p:sp>
      <p:sp>
        <p:nvSpPr>
          <p:cNvPr id="4" name="Content Placeholder 2">
            <a:extLst>
              <a:ext uri="{FF2B5EF4-FFF2-40B4-BE49-F238E27FC236}">
                <a16:creationId xmlns:a16="http://schemas.microsoft.com/office/drawing/2014/main" id="{E06E9316-5C77-0B7E-17E3-19486DEB8DDD}"/>
              </a:ext>
            </a:extLst>
          </p:cNvPr>
          <p:cNvSpPr txBox="1">
            <a:spLocks/>
          </p:cNvSpPr>
          <p:nvPr/>
        </p:nvSpPr>
        <p:spPr>
          <a:xfrm>
            <a:off x="6928912" y="1930919"/>
            <a:ext cx="3605349" cy="3798077"/>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indent="-457200">
              <a:buFont typeface="+mj-lt"/>
              <a:buAutoNum type="arabicPeriod" startAt="7"/>
            </a:pPr>
            <a:r>
              <a:rPr lang="en-US"/>
              <a:t>Depth Map</a:t>
            </a:r>
          </a:p>
          <a:p>
            <a:pPr marL="457200" indent="-457200">
              <a:buFont typeface="+mj-lt"/>
              <a:buAutoNum type="arabicPeriod" startAt="7"/>
            </a:pPr>
            <a:r>
              <a:rPr lang="en-US"/>
              <a:t>Depth Map Filtering</a:t>
            </a:r>
          </a:p>
          <a:p>
            <a:pPr marL="457200" indent="-457200">
              <a:buFont typeface="+mj-lt"/>
              <a:buAutoNum type="arabicPeriod" startAt="7"/>
            </a:pPr>
            <a:r>
              <a:rPr lang="en-US"/>
              <a:t>Meshing</a:t>
            </a:r>
          </a:p>
          <a:p>
            <a:pPr marL="457200" indent="-457200">
              <a:buFont typeface="+mj-lt"/>
              <a:buAutoNum type="arabicPeriod" startAt="7"/>
            </a:pPr>
            <a:r>
              <a:rPr lang="en-US"/>
              <a:t>Mesh Filtering</a:t>
            </a:r>
          </a:p>
          <a:p>
            <a:pPr marL="457200" indent="-457200">
              <a:buFont typeface="+mj-lt"/>
              <a:buAutoNum type="arabicPeriod" startAt="7"/>
            </a:pPr>
            <a:r>
              <a:rPr lang="en-US"/>
              <a:t>Mesh Decimating</a:t>
            </a:r>
          </a:p>
          <a:p>
            <a:pPr marL="457200" indent="-457200">
              <a:buFont typeface="+mj-lt"/>
              <a:buAutoNum type="arabicPeriod" startAt="7"/>
            </a:pPr>
            <a:r>
              <a:rPr lang="en-US"/>
              <a:t>Mesh Resampling</a:t>
            </a:r>
          </a:p>
          <a:p>
            <a:pPr marL="457200" indent="-457200">
              <a:buFont typeface="+mj-lt"/>
              <a:buAutoNum type="arabicPeriod" startAt="7"/>
            </a:pPr>
            <a:r>
              <a:rPr lang="en-US"/>
              <a:t>Texturing</a:t>
            </a:r>
            <a:endParaRPr lang="en-US" dirty="0"/>
          </a:p>
        </p:txBody>
      </p:sp>
    </p:spTree>
    <p:extLst>
      <p:ext uri="{BB962C8B-B14F-4D97-AF65-F5344CB8AC3E}">
        <p14:creationId xmlns:p14="http://schemas.microsoft.com/office/powerpoint/2010/main" val="143448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tint val="90000"/>
            <a:shade val="97000"/>
            <a:satMod val="13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5FE1B2C-7BC1-4AE2-9A50-2A4A70A9D6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97E8244A-2C81-4C0E-A929-3EC8EFF355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58724" y="457200"/>
            <a:ext cx="11274552" cy="59436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E22682-04A9-F03B-BE42-EF40E4E4E4D5}"/>
              </a:ext>
            </a:extLst>
          </p:cNvPr>
          <p:cNvSpPr>
            <a:spLocks noGrp="1"/>
          </p:cNvSpPr>
          <p:nvPr>
            <p:ph type="title"/>
          </p:nvPr>
        </p:nvSpPr>
        <p:spPr>
          <a:xfrm>
            <a:off x="858749" y="963997"/>
            <a:ext cx="3787457" cy="4938361"/>
          </a:xfrm>
        </p:spPr>
        <p:txBody>
          <a:bodyPr anchor="ctr">
            <a:normAutofit/>
          </a:bodyPr>
          <a:lstStyle/>
          <a:p>
            <a:pPr algn="r"/>
            <a:r>
              <a:rPr lang="en-US"/>
              <a:t>Experiment - Methodology</a:t>
            </a:r>
          </a:p>
        </p:txBody>
      </p:sp>
      <p:cxnSp>
        <p:nvCxnSpPr>
          <p:cNvPr id="14" name="Straight Connector 13">
            <a:extLst>
              <a:ext uri="{FF2B5EF4-FFF2-40B4-BE49-F238E27FC236}">
                <a16:creationId xmlns:a16="http://schemas.microsoft.com/office/drawing/2014/main" id="{02CC3441-26B3-4381-B3DF-8AE3C288B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1974"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Content Placeholder 4">
            <a:extLst>
              <a:ext uri="{FF2B5EF4-FFF2-40B4-BE49-F238E27FC236}">
                <a16:creationId xmlns:a16="http://schemas.microsoft.com/office/drawing/2014/main" id="{60C779A9-0A7F-2E94-9385-4E9E5705A423}"/>
              </a:ext>
            </a:extLst>
          </p:cNvPr>
          <p:cNvSpPr>
            <a:spLocks noGrp="1"/>
          </p:cNvSpPr>
          <p:nvPr>
            <p:ph idx="1"/>
          </p:nvPr>
        </p:nvSpPr>
        <p:spPr>
          <a:xfrm>
            <a:off x="5301798" y="963507"/>
            <a:ext cx="5968181" cy="4938851"/>
          </a:xfrm>
        </p:spPr>
        <p:txBody>
          <a:bodyPr anchor="ctr">
            <a:normAutofit/>
          </a:bodyPr>
          <a:lstStyle/>
          <a:p>
            <a:pPr>
              <a:buFont typeface="Arial" panose="020B0604020202020204" pitchFamily="34" charset="0"/>
              <a:buChar char="•"/>
            </a:pPr>
            <a:r>
              <a:rPr lang="en-US"/>
              <a:t>    15 participants</a:t>
            </a:r>
          </a:p>
          <a:p>
            <a:pPr>
              <a:buFont typeface="Arial" panose="020B0604020202020204" pitchFamily="34" charset="0"/>
              <a:buChar char="•"/>
            </a:pPr>
            <a:r>
              <a:rPr lang="en-US"/>
              <a:t>    Different levels of expertise</a:t>
            </a:r>
          </a:p>
          <a:p>
            <a:pPr>
              <a:buFont typeface="Arial" panose="020B0604020202020204" pitchFamily="34" charset="0"/>
              <a:buChar char="•"/>
            </a:pPr>
            <a:r>
              <a:rPr lang="en-US"/>
              <a:t>    Consent form</a:t>
            </a:r>
          </a:p>
          <a:p>
            <a:pPr>
              <a:buFont typeface="Arial" panose="020B0604020202020204" pitchFamily="34" charset="0"/>
              <a:buChar char="•"/>
            </a:pPr>
            <a:r>
              <a:rPr lang="en-US"/>
              <a:t>    Pre-Experience Questionnaire</a:t>
            </a:r>
          </a:p>
          <a:p>
            <a:pPr>
              <a:buFont typeface="Arial" panose="020B0604020202020204" pitchFamily="34" charset="0"/>
              <a:buChar char="•"/>
            </a:pPr>
            <a:r>
              <a:rPr lang="en-US"/>
              <a:t>    Web part of the experiment</a:t>
            </a:r>
          </a:p>
          <a:p>
            <a:pPr>
              <a:buFont typeface="Arial" panose="020B0604020202020204" pitchFamily="34" charset="0"/>
              <a:buChar char="•"/>
            </a:pPr>
            <a:r>
              <a:rPr lang="en-US"/>
              <a:t>    VR part of the experiment</a:t>
            </a:r>
          </a:p>
          <a:p>
            <a:pPr>
              <a:buFont typeface="Arial" panose="020B0604020202020204" pitchFamily="34" charset="0"/>
              <a:buChar char="•"/>
            </a:pPr>
            <a:r>
              <a:rPr lang="en-US"/>
              <a:t>    Post-Experience Questionnaire</a:t>
            </a:r>
          </a:p>
        </p:txBody>
      </p:sp>
    </p:spTree>
    <p:extLst>
      <p:ext uri="{BB962C8B-B14F-4D97-AF65-F5344CB8AC3E}">
        <p14:creationId xmlns:p14="http://schemas.microsoft.com/office/powerpoint/2010/main" val="26194741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5B77DE2-F6E3-188A-0E82-6E593BA821B1}"/>
              </a:ext>
            </a:extLst>
          </p:cNvPr>
          <p:cNvSpPr>
            <a:spLocks noGrp="1"/>
          </p:cNvSpPr>
          <p:nvPr>
            <p:ph type="title"/>
          </p:nvPr>
        </p:nvSpPr>
        <p:spPr>
          <a:xfrm>
            <a:off x="1097280" y="286603"/>
            <a:ext cx="10058400" cy="1450757"/>
          </a:xfrm>
        </p:spPr>
        <p:txBody>
          <a:bodyPr anchor="ctr">
            <a:normAutofit/>
          </a:bodyPr>
          <a:lstStyle/>
          <a:p>
            <a:r>
              <a:rPr lang="en-US">
                <a:solidFill>
                  <a:srgbClr val="FFFFFF"/>
                </a:solidFill>
              </a:rPr>
              <a:t>Experiment - User feedback</a:t>
            </a:r>
          </a:p>
        </p:txBody>
      </p:sp>
      <p:sp>
        <p:nvSpPr>
          <p:cNvPr id="27" name="Content Placeholder 2">
            <a:extLst>
              <a:ext uri="{FF2B5EF4-FFF2-40B4-BE49-F238E27FC236}">
                <a16:creationId xmlns:a16="http://schemas.microsoft.com/office/drawing/2014/main" id="{FA00DA45-D4F6-6E02-3FE1-189EDD8B672C}"/>
              </a:ext>
            </a:extLst>
          </p:cNvPr>
          <p:cNvSpPr>
            <a:spLocks noGrp="1"/>
          </p:cNvSpPr>
          <p:nvPr>
            <p:ph idx="1"/>
          </p:nvPr>
        </p:nvSpPr>
        <p:spPr>
          <a:xfrm>
            <a:off x="1096963" y="2675694"/>
            <a:ext cx="10058400" cy="3193294"/>
          </a:xfrm>
        </p:spPr>
        <p:txBody>
          <a:bodyPr>
            <a:normAutofit/>
          </a:bodyPr>
          <a:lstStyle/>
          <a:p>
            <a:pPr lvl="1">
              <a:buFont typeface="Arial" panose="020B0604020202020204" pitchFamily="34" charset="0"/>
              <a:buChar char="•"/>
            </a:pPr>
            <a:r>
              <a:rPr lang="en-US" sz="1800" dirty="0"/>
              <a:t>10 out of 15 users were aware of the 3D reconstruction concept</a:t>
            </a:r>
          </a:p>
          <a:p>
            <a:pPr lvl="1">
              <a:buFont typeface="Arial" panose="020B0604020202020204" pitchFamily="34" charset="0"/>
              <a:buChar char="•"/>
            </a:pPr>
            <a:r>
              <a:rPr lang="en-US" sz="1800" dirty="0"/>
              <a:t>12 out of 15 users have experienced VR headsets before</a:t>
            </a:r>
          </a:p>
          <a:p>
            <a:pPr lvl="1">
              <a:buFont typeface="Arial" panose="020B0604020202020204" pitchFamily="34" charset="0"/>
              <a:buChar char="•"/>
            </a:pPr>
            <a:r>
              <a:rPr lang="en-US" sz="1800" dirty="0"/>
              <a:t>4/15 moderate complex scenes, 5/15 complex and 6/15 extremely complex</a:t>
            </a:r>
          </a:p>
          <a:p>
            <a:pPr lvl="1">
              <a:buFont typeface="Arial" panose="020B0604020202020204" pitchFamily="34" charset="0"/>
              <a:buChar char="•"/>
            </a:pPr>
            <a:r>
              <a:rPr lang="en-US" sz="1800" dirty="0" err="1"/>
              <a:t>Eg</a:t>
            </a:r>
            <a:r>
              <a:rPr lang="en-US" sz="1800" dirty="0"/>
              <a:t>: Coconut, garden gnome, mural, building facades, statues</a:t>
            </a:r>
          </a:p>
          <a:p>
            <a:pPr lvl="1">
              <a:buFont typeface="Arial" panose="020B0604020202020204" pitchFamily="34" charset="0"/>
              <a:buChar char="•"/>
            </a:pPr>
            <a:r>
              <a:rPr lang="en-US" sz="1800" dirty="0"/>
              <a:t>Majority of textures: plastic, stone, wood, metal</a:t>
            </a:r>
          </a:p>
          <a:p>
            <a:pPr lvl="1">
              <a:buFont typeface="Arial" panose="020B0604020202020204" pitchFamily="34" charset="0"/>
              <a:buChar char="•"/>
            </a:pPr>
            <a:r>
              <a:rPr lang="en-US" sz="1800" dirty="0"/>
              <a:t>14/15 considered the 3D reconstruction as effective, while 8/15 marked as very effective</a:t>
            </a:r>
          </a:p>
          <a:p>
            <a:pPr lvl="1">
              <a:buFont typeface="Arial" panose="020B0604020202020204" pitchFamily="34" charset="0"/>
              <a:buChar char="•"/>
            </a:pPr>
            <a:r>
              <a:rPr lang="en-US" sz="1800" dirty="0"/>
              <a:t>13 out of 15 participants experienced reconstruction times under 10mins</a:t>
            </a:r>
          </a:p>
          <a:p>
            <a:pPr lvl="1"/>
            <a:endParaRPr lang="en-US" sz="1800" dirty="0"/>
          </a:p>
          <a:p>
            <a:pPr lvl="1"/>
            <a:endParaRPr lang="en-US" sz="1800" dirty="0"/>
          </a:p>
        </p:txBody>
      </p:sp>
      <p:sp>
        <p:nvSpPr>
          <p:cNvPr id="12" name="Rectangle 11">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62908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ECCBF551-86E8-4C8A-AEF1-195499FFB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2C1C357-918E-ED50-263B-01A8176A2118}"/>
              </a:ext>
            </a:extLst>
          </p:cNvPr>
          <p:cNvPicPr>
            <a:picLocks noChangeAspect="1"/>
          </p:cNvPicPr>
          <p:nvPr/>
        </p:nvPicPr>
        <p:blipFill>
          <a:blip r:embed="rId2"/>
          <a:stretch>
            <a:fillRect/>
          </a:stretch>
        </p:blipFill>
        <p:spPr>
          <a:xfrm>
            <a:off x="168697" y="191553"/>
            <a:ext cx="6952854" cy="3568845"/>
          </a:xfrm>
          <a:prstGeom prst="rect">
            <a:avLst/>
          </a:prstGeom>
        </p:spPr>
      </p:pic>
      <p:pic>
        <p:nvPicPr>
          <p:cNvPr id="3" name="Picture 2">
            <a:extLst>
              <a:ext uri="{FF2B5EF4-FFF2-40B4-BE49-F238E27FC236}">
                <a16:creationId xmlns:a16="http://schemas.microsoft.com/office/drawing/2014/main" id="{2F13276A-BFFD-0EAB-3083-7FD65B075FA7}"/>
              </a:ext>
            </a:extLst>
          </p:cNvPr>
          <p:cNvPicPr>
            <a:picLocks noChangeAspect="1"/>
          </p:cNvPicPr>
          <p:nvPr/>
        </p:nvPicPr>
        <p:blipFill>
          <a:blip r:embed="rId3"/>
          <a:stretch>
            <a:fillRect/>
          </a:stretch>
        </p:blipFill>
        <p:spPr>
          <a:xfrm>
            <a:off x="5972645" y="3951951"/>
            <a:ext cx="6001366" cy="2350415"/>
          </a:xfrm>
          <a:prstGeom prst="rect">
            <a:avLst/>
          </a:prstGeom>
        </p:spPr>
      </p:pic>
      <p:sp>
        <p:nvSpPr>
          <p:cNvPr id="17" name="Rectangle 16">
            <a:extLst>
              <a:ext uri="{FF2B5EF4-FFF2-40B4-BE49-F238E27FC236}">
                <a16:creationId xmlns:a16="http://schemas.microsoft.com/office/drawing/2014/main" id="{281FDA32-8B16-4975-A64B-DCF01819AD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2" name="TextBox 11">
            <a:extLst>
              <a:ext uri="{FF2B5EF4-FFF2-40B4-BE49-F238E27FC236}">
                <a16:creationId xmlns:a16="http://schemas.microsoft.com/office/drawing/2014/main" id="{62CF0AA8-13CD-C998-8F6C-2F559DFEB811}"/>
              </a:ext>
            </a:extLst>
          </p:cNvPr>
          <p:cNvSpPr txBox="1"/>
          <p:nvPr/>
        </p:nvSpPr>
        <p:spPr>
          <a:xfrm>
            <a:off x="7290248" y="3302177"/>
            <a:ext cx="3868517" cy="369332"/>
          </a:xfrm>
          <a:prstGeom prst="rect">
            <a:avLst/>
          </a:prstGeom>
          <a:noFill/>
        </p:spPr>
        <p:txBody>
          <a:bodyPr wrap="square" rtlCol="0">
            <a:spAutoFit/>
          </a:bodyPr>
          <a:lstStyle/>
          <a:p>
            <a:pPr algn="ctr"/>
            <a:r>
              <a:rPr lang="en-US" dirty="0"/>
              <a:t>Effective results</a:t>
            </a:r>
          </a:p>
        </p:txBody>
      </p:sp>
      <p:sp>
        <p:nvSpPr>
          <p:cNvPr id="13" name="TextBox 12">
            <a:extLst>
              <a:ext uri="{FF2B5EF4-FFF2-40B4-BE49-F238E27FC236}">
                <a16:creationId xmlns:a16="http://schemas.microsoft.com/office/drawing/2014/main" id="{BCDF13E7-63A3-6EEA-A701-54396B17A735}"/>
              </a:ext>
            </a:extLst>
          </p:cNvPr>
          <p:cNvSpPr txBox="1"/>
          <p:nvPr/>
        </p:nvSpPr>
        <p:spPr>
          <a:xfrm>
            <a:off x="1152067" y="3875894"/>
            <a:ext cx="3868517" cy="369332"/>
          </a:xfrm>
          <a:prstGeom prst="rect">
            <a:avLst/>
          </a:prstGeom>
          <a:noFill/>
        </p:spPr>
        <p:txBody>
          <a:bodyPr wrap="square" rtlCol="0">
            <a:spAutoFit/>
          </a:bodyPr>
          <a:lstStyle/>
          <a:p>
            <a:pPr algn="ctr"/>
            <a:r>
              <a:rPr lang="en-US" dirty="0"/>
              <a:t>Very effective results</a:t>
            </a:r>
          </a:p>
        </p:txBody>
      </p:sp>
    </p:spTree>
    <p:extLst>
      <p:ext uri="{BB962C8B-B14F-4D97-AF65-F5344CB8AC3E}">
        <p14:creationId xmlns:p14="http://schemas.microsoft.com/office/powerpoint/2010/main" val="16671955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B6584A-25F9-D9CE-6272-40E7D0AC312E}"/>
              </a:ext>
            </a:extLst>
          </p:cNvPr>
          <p:cNvSpPr>
            <a:spLocks noGrp="1"/>
          </p:cNvSpPr>
          <p:nvPr>
            <p:ph type="title"/>
          </p:nvPr>
        </p:nvSpPr>
        <p:spPr>
          <a:xfrm>
            <a:off x="5172074" y="286603"/>
            <a:ext cx="5983605" cy="1450757"/>
          </a:xfrm>
        </p:spPr>
        <p:txBody>
          <a:bodyPr>
            <a:normAutofit/>
          </a:bodyPr>
          <a:lstStyle/>
          <a:p>
            <a:r>
              <a:rPr lang="en-US" dirty="0"/>
              <a:t>Critical aspects of the dataset</a:t>
            </a:r>
          </a:p>
        </p:txBody>
      </p:sp>
      <p:pic>
        <p:nvPicPr>
          <p:cNvPr id="15" name="Picture 4" descr="Multi-coloured lights blurred into a curve pattern">
            <a:extLst>
              <a:ext uri="{FF2B5EF4-FFF2-40B4-BE49-F238E27FC236}">
                <a16:creationId xmlns:a16="http://schemas.microsoft.com/office/drawing/2014/main" id="{8D6BAB12-0A1A-3C8D-740B-7D1DB4748961}"/>
              </a:ext>
            </a:extLst>
          </p:cNvPr>
          <p:cNvPicPr>
            <a:picLocks noChangeAspect="1"/>
          </p:cNvPicPr>
          <p:nvPr/>
        </p:nvPicPr>
        <p:blipFill rotWithShape="1">
          <a:blip r:embed="rId2"/>
          <a:srcRect l="9402" r="37110" b="-1"/>
          <a:stretch/>
        </p:blipFill>
        <p:spPr>
          <a:xfrm>
            <a:off x="20" y="10"/>
            <a:ext cx="4580077" cy="6400784"/>
          </a:xfrm>
          <a:prstGeom prst="rect">
            <a:avLst/>
          </a:prstGeom>
        </p:spPr>
      </p:pic>
      <p:cxnSp>
        <p:nvCxnSpPr>
          <p:cNvPr id="16" name="!!Straight Connector">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E36FA86-2CDF-087C-9DB9-BD87A8B659B7}"/>
              </a:ext>
            </a:extLst>
          </p:cNvPr>
          <p:cNvSpPr>
            <a:spLocks noGrp="1"/>
          </p:cNvSpPr>
          <p:nvPr>
            <p:ph idx="1"/>
          </p:nvPr>
        </p:nvSpPr>
        <p:spPr>
          <a:xfrm>
            <a:off x="5172074" y="2108201"/>
            <a:ext cx="5983606" cy="3760891"/>
          </a:xfrm>
        </p:spPr>
        <p:txBody>
          <a:bodyPr>
            <a:normAutofit/>
          </a:bodyPr>
          <a:lstStyle/>
          <a:p>
            <a:pPr lvl="1">
              <a:lnSpc>
                <a:spcPct val="250000"/>
              </a:lnSpc>
              <a:buFont typeface="Arial" panose="020B0604020202020204" pitchFamily="34" charset="0"/>
              <a:buChar char="•"/>
            </a:pPr>
            <a:r>
              <a:rPr lang="en-US" dirty="0"/>
              <a:t>Image quality</a:t>
            </a:r>
          </a:p>
          <a:p>
            <a:pPr lvl="1">
              <a:lnSpc>
                <a:spcPct val="250000"/>
              </a:lnSpc>
              <a:buFont typeface="Arial" panose="020B0604020202020204" pitchFamily="34" charset="0"/>
              <a:buChar char="•"/>
            </a:pPr>
            <a:r>
              <a:rPr lang="en-US" dirty="0"/>
              <a:t>Illumination</a:t>
            </a:r>
          </a:p>
          <a:p>
            <a:pPr lvl="1">
              <a:lnSpc>
                <a:spcPct val="250000"/>
              </a:lnSpc>
              <a:buFont typeface="Arial" panose="020B0604020202020204" pitchFamily="34" charset="0"/>
              <a:buChar char="•"/>
            </a:pPr>
            <a:r>
              <a:rPr lang="en-US" dirty="0"/>
              <a:t>Capture every angle and detail</a:t>
            </a:r>
          </a:p>
          <a:p>
            <a:pPr lvl="1">
              <a:lnSpc>
                <a:spcPct val="250000"/>
              </a:lnSpc>
              <a:buFont typeface="Arial" panose="020B0604020202020204" pitchFamily="34" charset="0"/>
              <a:buChar char="•"/>
            </a:pPr>
            <a:r>
              <a:rPr lang="en-US" dirty="0"/>
              <a:t>Clear images</a:t>
            </a:r>
          </a:p>
        </p:txBody>
      </p:sp>
      <p:sp>
        <p:nvSpPr>
          <p:cNvPr id="13" name="Rectangle 12">
            <a:extLst>
              <a:ext uri="{FF2B5EF4-FFF2-40B4-BE49-F238E27FC236}">
                <a16:creationId xmlns:a16="http://schemas.microsoft.com/office/drawing/2014/main" id="{C1B60310-C5C3-46A0-A452-2A0B00843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1059471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5B77DE2-F6E3-188A-0E82-6E593BA821B1}"/>
              </a:ext>
            </a:extLst>
          </p:cNvPr>
          <p:cNvSpPr>
            <a:spLocks noGrp="1"/>
          </p:cNvSpPr>
          <p:nvPr>
            <p:ph type="title"/>
          </p:nvPr>
        </p:nvSpPr>
        <p:spPr>
          <a:xfrm>
            <a:off x="1097280" y="286603"/>
            <a:ext cx="10058400" cy="1450757"/>
          </a:xfrm>
        </p:spPr>
        <p:txBody>
          <a:bodyPr anchor="ctr">
            <a:normAutofit/>
          </a:bodyPr>
          <a:lstStyle/>
          <a:p>
            <a:r>
              <a:rPr lang="en-US" dirty="0">
                <a:solidFill>
                  <a:srgbClr val="FFFFFF"/>
                </a:solidFill>
              </a:rPr>
              <a:t>Experiment - User feedback (2)</a:t>
            </a:r>
          </a:p>
        </p:txBody>
      </p:sp>
      <p:sp>
        <p:nvSpPr>
          <p:cNvPr id="27" name="Content Placeholder 2">
            <a:extLst>
              <a:ext uri="{FF2B5EF4-FFF2-40B4-BE49-F238E27FC236}">
                <a16:creationId xmlns:a16="http://schemas.microsoft.com/office/drawing/2014/main" id="{FA00DA45-D4F6-6E02-3FE1-189EDD8B672C}"/>
              </a:ext>
            </a:extLst>
          </p:cNvPr>
          <p:cNvSpPr>
            <a:spLocks noGrp="1"/>
          </p:cNvSpPr>
          <p:nvPr>
            <p:ph idx="1"/>
          </p:nvPr>
        </p:nvSpPr>
        <p:spPr>
          <a:xfrm>
            <a:off x="1096963" y="2675694"/>
            <a:ext cx="10058400" cy="3193294"/>
          </a:xfrm>
        </p:spPr>
        <p:txBody>
          <a:bodyPr>
            <a:normAutofit/>
          </a:bodyPr>
          <a:lstStyle/>
          <a:p>
            <a:pPr lvl="1">
              <a:buFont typeface="Arial" panose="020B0604020202020204" pitchFamily="34" charset="0"/>
              <a:buChar char="•"/>
            </a:pPr>
            <a:r>
              <a:rPr lang="en-US" sz="1800" dirty="0"/>
              <a:t>All the participants said that the Web and VR applications ran smoothly</a:t>
            </a:r>
          </a:p>
          <a:p>
            <a:pPr lvl="1">
              <a:buFont typeface="Arial" panose="020B0604020202020204" pitchFamily="34" charset="0"/>
              <a:buChar char="•"/>
            </a:pPr>
            <a:r>
              <a:rPr lang="en-US" sz="1800" dirty="0"/>
              <a:t>13 out of 15 participants marked the VR application as very effective in presenting the scanned objects</a:t>
            </a:r>
          </a:p>
          <a:p>
            <a:pPr lvl="1">
              <a:buFont typeface="Arial" panose="020B0604020202020204" pitchFamily="34" charset="0"/>
              <a:buChar char="•"/>
            </a:pPr>
            <a:r>
              <a:rPr lang="en-US" sz="1800" dirty="0"/>
              <a:t>14 out of 15 participants assessed the experiment as highly engaging</a:t>
            </a:r>
          </a:p>
          <a:p>
            <a:pPr lvl="1">
              <a:buFont typeface="Arial" panose="020B0604020202020204" pitchFamily="34" charset="0"/>
              <a:buChar char="•"/>
            </a:pPr>
            <a:r>
              <a:rPr lang="en-US" sz="1800" dirty="0"/>
              <a:t>All the participants labelled the applications as highly appealing</a:t>
            </a:r>
          </a:p>
          <a:p>
            <a:pPr lvl="1">
              <a:buFont typeface="Arial" panose="020B0604020202020204" pitchFamily="34" charset="0"/>
              <a:buChar char="•"/>
            </a:pPr>
            <a:r>
              <a:rPr lang="en-US" sz="1800" dirty="0"/>
              <a:t>Nothing unusual happened</a:t>
            </a:r>
          </a:p>
          <a:p>
            <a:pPr lvl="1">
              <a:buFont typeface="Arial" panose="020B0604020202020204" pitchFamily="34" charset="0"/>
              <a:buChar char="•"/>
            </a:pPr>
            <a:r>
              <a:rPr lang="en-US" sz="1800" dirty="0"/>
              <a:t>The details of the virtual objects, their authenticity and the virtual scene setup made the users feel immersed</a:t>
            </a:r>
          </a:p>
          <a:p>
            <a:pPr lvl="1"/>
            <a:endParaRPr lang="en-US" sz="1800" dirty="0"/>
          </a:p>
        </p:txBody>
      </p:sp>
      <p:sp>
        <p:nvSpPr>
          <p:cNvPr id="12" name="Rectangle 11">
            <a:extLst>
              <a:ext uri="{FF2B5EF4-FFF2-40B4-BE49-F238E27FC236}">
                <a16:creationId xmlns:a16="http://schemas.microsoft.com/office/drawing/2014/main" id="{359CEC61-F44B-43B3-B40F-AE38C5AF1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21340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4">
            <a:extLst>
              <a:ext uri="{FF2B5EF4-FFF2-40B4-BE49-F238E27FC236}">
                <a16:creationId xmlns:a16="http://schemas.microsoft.com/office/drawing/2014/main" id="{D3EDB9B0-CBC2-E08D-8F4A-5F3A4CC156A0}"/>
              </a:ext>
            </a:extLst>
          </p:cNvPr>
          <p:cNvPicPr>
            <a:picLocks noChangeAspect="1"/>
          </p:cNvPicPr>
          <p:nvPr/>
        </p:nvPicPr>
        <p:blipFill rotWithShape="1">
          <a:blip r:embed="rId2">
            <a:duotone>
              <a:schemeClr val="bg2">
                <a:shade val="45000"/>
                <a:satMod val="135000"/>
              </a:schemeClr>
              <a:prstClr val="white"/>
            </a:duotone>
            <a:alphaModFix amt="45000"/>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1DC2690A-EE4F-83AC-B23F-BC07C0B0D413}"/>
              </a:ext>
            </a:extLst>
          </p:cNvPr>
          <p:cNvSpPr>
            <a:spLocks noGrp="1"/>
          </p:cNvSpPr>
          <p:nvPr>
            <p:ph type="title"/>
          </p:nvPr>
        </p:nvSpPr>
        <p:spPr>
          <a:xfrm>
            <a:off x="1097280" y="286603"/>
            <a:ext cx="10058400" cy="1450757"/>
          </a:xfrm>
        </p:spPr>
        <p:txBody>
          <a:bodyPr>
            <a:normAutofit/>
          </a:bodyPr>
          <a:lstStyle/>
          <a:p>
            <a:r>
              <a:rPr lang="en-US"/>
              <a:t>Motivation</a:t>
            </a:r>
            <a:endParaRPr lang="en-US" dirty="0"/>
          </a:p>
        </p:txBody>
      </p:sp>
      <p:cxnSp>
        <p:nvCxnSpPr>
          <p:cNvPr id="16" name="Straight Connector 10">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77ED8FD-09B9-AC2B-DACD-EA268603D8CB}"/>
              </a:ext>
            </a:extLst>
          </p:cNvPr>
          <p:cNvSpPr>
            <a:spLocks noGrp="1"/>
          </p:cNvSpPr>
          <p:nvPr>
            <p:ph idx="1"/>
          </p:nvPr>
        </p:nvSpPr>
        <p:spPr>
          <a:xfrm>
            <a:off x="1097280" y="2108201"/>
            <a:ext cx="10058400" cy="3760891"/>
          </a:xfrm>
        </p:spPr>
        <p:txBody>
          <a:bodyPr>
            <a:normAutofit/>
          </a:bodyPr>
          <a:lstStyle/>
          <a:p>
            <a:r>
              <a:rPr lang="en-US"/>
              <a:t>Exploring a 3D model inside an immersive virtual environments facilitates a more authentic expertise rather than </a:t>
            </a:r>
            <a:r>
              <a:rPr lang="en-GB"/>
              <a:t>analysing</a:t>
            </a:r>
            <a:r>
              <a:rPr lang="en-US"/>
              <a:t> images.</a:t>
            </a:r>
          </a:p>
          <a:p>
            <a:r>
              <a:rPr lang="en-US"/>
              <a:t>There are applications for 3D reconstruction, and VR applications can be used to view 3D objects, but there is no platform that combines both concepts.</a:t>
            </a:r>
          </a:p>
          <a:p>
            <a:r>
              <a:rPr lang="en-US"/>
              <a:t>Providing easy access to 3D reconstruction to users who do not master any reconstruction software.</a:t>
            </a:r>
          </a:p>
          <a:p>
            <a:r>
              <a:rPr lang="en-US"/>
              <a:t>A tool for collecting virtual scans of real objects.</a:t>
            </a:r>
            <a:endParaRPr lang="en-US" dirty="0"/>
          </a:p>
        </p:txBody>
      </p:sp>
      <p:sp>
        <p:nvSpPr>
          <p:cNvPr id="13" name="Rectangle 12">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7609015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B77DE2-F6E3-188A-0E82-6E593BA821B1}"/>
              </a:ext>
            </a:extLst>
          </p:cNvPr>
          <p:cNvSpPr>
            <a:spLocks noGrp="1"/>
          </p:cNvSpPr>
          <p:nvPr>
            <p:ph type="title"/>
          </p:nvPr>
        </p:nvSpPr>
        <p:spPr>
          <a:xfrm>
            <a:off x="5172074" y="286603"/>
            <a:ext cx="5983605" cy="1450757"/>
          </a:xfrm>
        </p:spPr>
        <p:txBody>
          <a:bodyPr>
            <a:normAutofit/>
          </a:bodyPr>
          <a:lstStyle/>
          <a:p>
            <a:r>
              <a:rPr lang="en-US"/>
              <a:t>Use cases</a:t>
            </a:r>
          </a:p>
        </p:txBody>
      </p:sp>
      <p:pic>
        <p:nvPicPr>
          <p:cNvPr id="29" name="Picture 28" descr="School and office supplies">
            <a:extLst>
              <a:ext uri="{FF2B5EF4-FFF2-40B4-BE49-F238E27FC236}">
                <a16:creationId xmlns:a16="http://schemas.microsoft.com/office/drawing/2014/main" id="{E7F04552-8F15-9EFB-AA79-E3C1C3C2260A}"/>
              </a:ext>
            </a:extLst>
          </p:cNvPr>
          <p:cNvPicPr>
            <a:picLocks noChangeAspect="1"/>
          </p:cNvPicPr>
          <p:nvPr/>
        </p:nvPicPr>
        <p:blipFill rotWithShape="1">
          <a:blip r:embed="rId2"/>
          <a:srcRect l="40974" r="11263"/>
          <a:stretch/>
        </p:blipFill>
        <p:spPr>
          <a:xfrm>
            <a:off x="20" y="10"/>
            <a:ext cx="4580077" cy="6400784"/>
          </a:xfrm>
          <a:prstGeom prst="rect">
            <a:avLst/>
          </a:prstGeom>
        </p:spPr>
      </p:pic>
      <p:cxnSp>
        <p:nvCxnSpPr>
          <p:cNvPr id="35" name="!!Straight Connector">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7" name="Content Placeholder 2">
            <a:extLst>
              <a:ext uri="{FF2B5EF4-FFF2-40B4-BE49-F238E27FC236}">
                <a16:creationId xmlns:a16="http://schemas.microsoft.com/office/drawing/2014/main" id="{FA00DA45-D4F6-6E02-3FE1-189EDD8B672C}"/>
              </a:ext>
            </a:extLst>
          </p:cNvPr>
          <p:cNvSpPr>
            <a:spLocks noGrp="1"/>
          </p:cNvSpPr>
          <p:nvPr>
            <p:ph idx="1"/>
          </p:nvPr>
        </p:nvSpPr>
        <p:spPr>
          <a:xfrm>
            <a:off x="5172074" y="2108201"/>
            <a:ext cx="5983606" cy="3760891"/>
          </a:xfrm>
        </p:spPr>
        <p:txBody>
          <a:bodyPr>
            <a:normAutofit/>
          </a:bodyPr>
          <a:lstStyle/>
          <a:p>
            <a:pPr lvl="1">
              <a:lnSpc>
                <a:spcPct val="250000"/>
              </a:lnSpc>
              <a:buFont typeface="Arial" panose="020B0604020202020204" pitchFamily="34" charset="0"/>
              <a:buChar char="•"/>
            </a:pPr>
            <a:r>
              <a:rPr lang="en-US" dirty="0"/>
              <a:t>Recording objects for personal projects</a:t>
            </a:r>
          </a:p>
          <a:p>
            <a:pPr lvl="1">
              <a:lnSpc>
                <a:spcPct val="250000"/>
              </a:lnSpc>
              <a:buFont typeface="Arial" panose="020B0604020202020204" pitchFamily="34" charset="0"/>
              <a:buChar char="•"/>
            </a:pPr>
            <a:r>
              <a:rPr lang="en-US" dirty="0"/>
              <a:t>Virtual Museum</a:t>
            </a:r>
          </a:p>
          <a:p>
            <a:pPr lvl="1">
              <a:lnSpc>
                <a:spcPct val="250000"/>
              </a:lnSpc>
              <a:buFont typeface="Arial" panose="020B0604020202020204" pitchFamily="34" charset="0"/>
              <a:buChar char="•"/>
            </a:pPr>
            <a:r>
              <a:rPr lang="en-US" dirty="0"/>
              <a:t>Education tool</a:t>
            </a:r>
          </a:p>
          <a:p>
            <a:pPr lvl="1">
              <a:lnSpc>
                <a:spcPct val="250000"/>
              </a:lnSpc>
              <a:buFont typeface="Arial" panose="020B0604020202020204" pitchFamily="34" charset="0"/>
              <a:buChar char="•"/>
            </a:pPr>
            <a:r>
              <a:rPr lang="en-US" dirty="0"/>
              <a:t>Collecting memories </a:t>
            </a:r>
          </a:p>
          <a:p>
            <a:pPr lvl="1">
              <a:lnSpc>
                <a:spcPct val="250000"/>
              </a:lnSpc>
              <a:buFont typeface="Arial" panose="020B0604020202020204" pitchFamily="34" charset="0"/>
              <a:buChar char="•"/>
            </a:pPr>
            <a:r>
              <a:rPr lang="en-US" dirty="0"/>
              <a:t>E-commerce</a:t>
            </a:r>
          </a:p>
          <a:p>
            <a:pPr lvl="1">
              <a:lnSpc>
                <a:spcPct val="250000"/>
              </a:lnSpc>
              <a:buFont typeface="Arial" panose="020B0604020202020204" pitchFamily="34" charset="0"/>
              <a:buChar char="•"/>
            </a:pPr>
            <a:endParaRPr lang="en-US" dirty="0"/>
          </a:p>
        </p:txBody>
      </p:sp>
      <p:sp>
        <p:nvSpPr>
          <p:cNvPr id="37" name="Rectangle 36">
            <a:extLst>
              <a:ext uri="{FF2B5EF4-FFF2-40B4-BE49-F238E27FC236}">
                <a16:creationId xmlns:a16="http://schemas.microsoft.com/office/drawing/2014/main" id="{C1B60310-C5C3-46A0-A452-2A0B008434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693488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542F242-F528-2147-2EBB-A8482C1F432B}"/>
              </a:ext>
            </a:extLst>
          </p:cNvPr>
          <p:cNvSpPr>
            <a:spLocks noGrp="1"/>
          </p:cNvSpPr>
          <p:nvPr>
            <p:ph type="title"/>
          </p:nvPr>
        </p:nvSpPr>
        <p:spPr>
          <a:xfrm>
            <a:off x="492370" y="516835"/>
            <a:ext cx="3084844" cy="5772840"/>
          </a:xfrm>
        </p:spPr>
        <p:txBody>
          <a:bodyPr anchor="ctr">
            <a:normAutofit/>
          </a:bodyPr>
          <a:lstStyle/>
          <a:p>
            <a:r>
              <a:rPr lang="en-US" sz="3600">
                <a:solidFill>
                  <a:schemeClr val="bg1"/>
                </a:solidFill>
              </a:rPr>
              <a:t>Future Work</a:t>
            </a:r>
          </a:p>
        </p:txBody>
      </p:sp>
      <p:graphicFrame>
        <p:nvGraphicFramePr>
          <p:cNvPr id="5" name="Content Placeholder 2">
            <a:extLst>
              <a:ext uri="{FF2B5EF4-FFF2-40B4-BE49-F238E27FC236}">
                <a16:creationId xmlns:a16="http://schemas.microsoft.com/office/drawing/2014/main" id="{C05C292D-6944-3253-6A3B-7094142C0B3B}"/>
              </a:ext>
            </a:extLst>
          </p:cNvPr>
          <p:cNvGraphicFramePr>
            <a:graphicFrameLocks noGrp="1"/>
          </p:cNvGraphicFramePr>
          <p:nvPr>
            <p:ph idx="1"/>
            <p:extLst>
              <p:ext uri="{D42A27DB-BD31-4B8C-83A1-F6EECF244321}">
                <p14:modId xmlns:p14="http://schemas.microsoft.com/office/powerpoint/2010/main" val="1257468414"/>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538783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5B1BBE8-E81C-CD43-2F80-20A948916034}"/>
              </a:ext>
            </a:extLst>
          </p:cNvPr>
          <p:cNvSpPr>
            <a:spLocks noGrp="1"/>
          </p:cNvSpPr>
          <p:nvPr>
            <p:ph type="title"/>
          </p:nvPr>
        </p:nvSpPr>
        <p:spPr>
          <a:xfrm>
            <a:off x="5116783" y="516835"/>
            <a:ext cx="5977937" cy="1666501"/>
          </a:xfrm>
        </p:spPr>
        <p:txBody>
          <a:bodyPr>
            <a:normAutofit/>
          </a:bodyPr>
          <a:lstStyle/>
          <a:p>
            <a:r>
              <a:rPr lang="en-US" sz="4000" dirty="0">
                <a:solidFill>
                  <a:srgbClr val="FFFFFF"/>
                </a:solidFill>
              </a:rPr>
              <a:t>Conclusion</a:t>
            </a:r>
          </a:p>
        </p:txBody>
      </p:sp>
      <p:pic>
        <p:nvPicPr>
          <p:cNvPr id="5" name="Picture 4" descr="A person reaching for a paper on a table full of paper and sticky notes">
            <a:extLst>
              <a:ext uri="{FF2B5EF4-FFF2-40B4-BE49-F238E27FC236}">
                <a16:creationId xmlns:a16="http://schemas.microsoft.com/office/drawing/2014/main" id="{B70F9AD4-DAD4-D5F4-8F71-AE73B6A06775}"/>
              </a:ext>
            </a:extLst>
          </p:cNvPr>
          <p:cNvPicPr>
            <a:picLocks noChangeAspect="1"/>
          </p:cNvPicPr>
          <p:nvPr/>
        </p:nvPicPr>
        <p:blipFill rotWithShape="1">
          <a:blip r:embed="rId2"/>
          <a:srcRect l="27214" r="28207" b="-1"/>
          <a:stretch/>
        </p:blipFill>
        <p:spPr>
          <a:xfrm>
            <a:off x="20" y="10"/>
            <a:ext cx="4580077" cy="6857990"/>
          </a:xfrm>
          <a:prstGeom prst="rect">
            <a:avLst/>
          </a:prstGeom>
        </p:spPr>
      </p:pic>
      <p:cxnSp>
        <p:nvCxnSpPr>
          <p:cNvPr id="11" name="Straight Connector 10">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D32D237-2597-39DC-29FF-05DB0FDD22CD}"/>
              </a:ext>
            </a:extLst>
          </p:cNvPr>
          <p:cNvSpPr>
            <a:spLocks noGrp="1"/>
          </p:cNvSpPr>
          <p:nvPr>
            <p:ph idx="1"/>
          </p:nvPr>
        </p:nvSpPr>
        <p:spPr>
          <a:xfrm>
            <a:off x="5116784" y="2546224"/>
            <a:ext cx="6709456" cy="3966334"/>
          </a:xfrm>
        </p:spPr>
        <p:txBody>
          <a:bodyPr>
            <a:normAutofit/>
          </a:bodyPr>
          <a:lstStyle/>
          <a:p>
            <a:pPr lvl="1">
              <a:lnSpc>
                <a:spcPct val="160000"/>
              </a:lnSpc>
              <a:buFont typeface="Arial" panose="020B0604020202020204" pitchFamily="34" charset="0"/>
              <a:buChar char="•"/>
            </a:pPr>
            <a:r>
              <a:rPr lang="en-US" sz="1800" dirty="0">
                <a:solidFill>
                  <a:srgbClr val="FFFFFF"/>
                </a:solidFill>
              </a:rPr>
              <a:t>Engaging experience that fulfils the creative needs</a:t>
            </a:r>
          </a:p>
          <a:p>
            <a:pPr lvl="1">
              <a:lnSpc>
                <a:spcPct val="160000"/>
              </a:lnSpc>
              <a:buFont typeface="Arial" panose="020B0604020202020204" pitchFamily="34" charset="0"/>
              <a:buChar char="•"/>
            </a:pPr>
            <a:r>
              <a:rPr lang="en-US" sz="1800" dirty="0">
                <a:solidFill>
                  <a:srgbClr val="FFFFFF"/>
                </a:solidFill>
              </a:rPr>
              <a:t>Manages the whole reconstruction process, from creating an account and uploading the images to visualizing the results</a:t>
            </a:r>
          </a:p>
          <a:p>
            <a:pPr lvl="1">
              <a:lnSpc>
                <a:spcPct val="160000"/>
              </a:lnSpc>
              <a:buFont typeface="Arial" panose="020B0604020202020204" pitchFamily="34" charset="0"/>
              <a:buChar char="•"/>
            </a:pPr>
            <a:r>
              <a:rPr lang="en-US" sz="1800" dirty="0">
                <a:solidFill>
                  <a:srgbClr val="FFFFFF"/>
                </a:solidFill>
              </a:rPr>
              <a:t>The design is highly appealing, the process runs smoothly, and it is easy to use.</a:t>
            </a:r>
          </a:p>
          <a:p>
            <a:pPr lvl="1">
              <a:lnSpc>
                <a:spcPct val="160000"/>
              </a:lnSpc>
              <a:buFont typeface="Arial" panose="020B0604020202020204" pitchFamily="34" charset="0"/>
              <a:buChar char="•"/>
            </a:pPr>
            <a:r>
              <a:rPr lang="en-US" sz="1800" dirty="0">
                <a:solidFill>
                  <a:srgbClr val="FFFFFF"/>
                </a:solidFill>
              </a:rPr>
              <a:t>Effective reconstruction</a:t>
            </a:r>
          </a:p>
          <a:p>
            <a:pPr lvl="1">
              <a:lnSpc>
                <a:spcPct val="160000"/>
              </a:lnSpc>
              <a:buFont typeface="Arial" panose="020B0604020202020204" pitchFamily="34" charset="0"/>
              <a:buChar char="•"/>
            </a:pPr>
            <a:r>
              <a:rPr lang="en-US" sz="1800" dirty="0">
                <a:solidFill>
                  <a:srgbClr val="FFFFFF"/>
                </a:solidFill>
              </a:rPr>
              <a:t>Immersive experience</a:t>
            </a:r>
          </a:p>
        </p:txBody>
      </p:sp>
    </p:spTree>
    <p:extLst>
      <p:ext uri="{BB962C8B-B14F-4D97-AF65-F5344CB8AC3E}">
        <p14:creationId xmlns:p14="http://schemas.microsoft.com/office/powerpoint/2010/main" val="480322811"/>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4FF410-1E2C-E8DE-52E5-76687D67CA7E}"/>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dirty="0">
                <a:solidFill>
                  <a:schemeClr val="tx1">
                    <a:lumMod val="85000"/>
                    <a:lumOff val="15000"/>
                  </a:schemeClr>
                </a:solidFill>
              </a:rPr>
              <a:t>Thank you for your attention!</a:t>
            </a:r>
          </a:p>
        </p:txBody>
      </p:sp>
      <p:pic>
        <p:nvPicPr>
          <p:cNvPr id="5" name="Picture 4" descr="Wood human figure">
            <a:extLst>
              <a:ext uri="{FF2B5EF4-FFF2-40B4-BE49-F238E27FC236}">
                <a16:creationId xmlns:a16="http://schemas.microsoft.com/office/drawing/2014/main" id="{02227A6B-7016-0BEC-1526-DE42A3FF0420}"/>
              </a:ext>
            </a:extLst>
          </p:cNvPr>
          <p:cNvPicPr>
            <a:picLocks noChangeAspect="1"/>
          </p:cNvPicPr>
          <p:nvPr/>
        </p:nvPicPr>
        <p:blipFill rotWithShape="1">
          <a:blip r:embed="rId2"/>
          <a:srcRect l="2155" r="52728" b="-2"/>
          <a:stretch/>
        </p:blipFill>
        <p:spPr>
          <a:xfrm>
            <a:off x="-1" y="1"/>
            <a:ext cx="4635315" cy="6857999"/>
          </a:xfrm>
          <a:prstGeom prst="rect">
            <a:avLst/>
          </a:prstGeom>
        </p:spPr>
      </p:pic>
      <p:cxnSp>
        <p:nvCxnSpPr>
          <p:cNvPr id="15" name="Straight Connector 14">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6140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2"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33428ACC-71EC-4171-9527-10983BA6B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83E8ED-3389-6E62-B5C5-DBDCD05D6717}"/>
              </a:ext>
            </a:extLst>
          </p:cNvPr>
          <p:cNvSpPr>
            <a:spLocks noGrp="1"/>
          </p:cNvSpPr>
          <p:nvPr>
            <p:ph type="title"/>
          </p:nvPr>
        </p:nvSpPr>
        <p:spPr>
          <a:xfrm>
            <a:off x="8141110" y="639098"/>
            <a:ext cx="3401961" cy="3494790"/>
          </a:xfrm>
        </p:spPr>
        <p:txBody>
          <a:bodyPr vert="horz" lIns="91440" tIns="45720" rIns="91440" bIns="45720" rtlCol="0" anchor="b">
            <a:normAutofit/>
          </a:bodyPr>
          <a:lstStyle/>
          <a:p>
            <a:r>
              <a:rPr lang="en-US" sz="3000">
                <a:solidFill>
                  <a:schemeClr val="tx1">
                    <a:lumMod val="85000"/>
                    <a:lumOff val="15000"/>
                  </a:schemeClr>
                </a:solidFill>
              </a:rPr>
              <a:t>Photogrammetry</a:t>
            </a:r>
          </a:p>
        </p:txBody>
      </p:sp>
      <p:pic>
        <p:nvPicPr>
          <p:cNvPr id="5" name="Content Placeholder 4">
            <a:extLst>
              <a:ext uri="{FF2B5EF4-FFF2-40B4-BE49-F238E27FC236}">
                <a16:creationId xmlns:a16="http://schemas.microsoft.com/office/drawing/2014/main" id="{56B240AF-DBF3-47C0-086D-EA2EBB8A292D}"/>
              </a:ext>
            </a:extLst>
          </p:cNvPr>
          <p:cNvPicPr>
            <a:picLocks noGrp="1" noChangeAspect="1"/>
          </p:cNvPicPr>
          <p:nvPr>
            <p:ph idx="1"/>
          </p:nvPr>
        </p:nvPicPr>
        <p:blipFill>
          <a:blip r:embed="rId2"/>
          <a:stretch>
            <a:fillRect/>
          </a:stretch>
        </p:blipFill>
        <p:spPr>
          <a:xfrm>
            <a:off x="633999" y="1274940"/>
            <a:ext cx="6912217" cy="3784438"/>
          </a:xfrm>
          <a:prstGeom prst="rect">
            <a:avLst/>
          </a:prstGeom>
        </p:spPr>
      </p:pic>
      <p:cxnSp>
        <p:nvCxnSpPr>
          <p:cNvPr id="16" name="Straight Connector 15">
            <a:extLst>
              <a:ext uri="{FF2B5EF4-FFF2-40B4-BE49-F238E27FC236}">
                <a16:creationId xmlns:a16="http://schemas.microsoft.com/office/drawing/2014/main" id="{BA22713B-ABB6-4391-97F9-0449A2B9B66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294754"/>
            <a:ext cx="32004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8D4480B4-953D-41FA-9052-09AB3A026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379303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DE909-63D4-4DA5-1B01-AD595D7935DE}"/>
              </a:ext>
            </a:extLst>
          </p:cNvPr>
          <p:cNvSpPr>
            <a:spLocks noGrp="1"/>
          </p:cNvSpPr>
          <p:nvPr>
            <p:ph type="title"/>
          </p:nvPr>
        </p:nvSpPr>
        <p:spPr/>
        <p:txBody>
          <a:bodyPr/>
          <a:lstStyle/>
          <a:p>
            <a:r>
              <a:rPr lang="en-US" dirty="0"/>
              <a:t>Structure-from-Motion</a:t>
            </a:r>
          </a:p>
        </p:txBody>
      </p:sp>
      <p:sp>
        <p:nvSpPr>
          <p:cNvPr id="3" name="Content Placeholder 2">
            <a:extLst>
              <a:ext uri="{FF2B5EF4-FFF2-40B4-BE49-F238E27FC236}">
                <a16:creationId xmlns:a16="http://schemas.microsoft.com/office/drawing/2014/main" id="{3A79EB0E-AA08-84DD-A237-79CD4AFC6E71}"/>
              </a:ext>
            </a:extLst>
          </p:cNvPr>
          <p:cNvSpPr>
            <a:spLocks noGrp="1"/>
          </p:cNvSpPr>
          <p:nvPr>
            <p:ph idx="1"/>
          </p:nvPr>
        </p:nvSpPr>
        <p:spPr/>
        <p:txBody>
          <a:bodyPr/>
          <a:lstStyle/>
          <a:p>
            <a:r>
              <a:rPr lang="en-US" dirty="0"/>
              <a:t>Structure from Motion (</a:t>
            </a:r>
            <a:r>
              <a:rPr lang="en-US" dirty="0" err="1"/>
              <a:t>SfM</a:t>
            </a:r>
            <a:r>
              <a:rPr lang="en-US" dirty="0"/>
              <a:t>) is a process derived from photogrammetry.</a:t>
            </a:r>
          </a:p>
          <a:p>
            <a:r>
              <a:rPr lang="en-US" dirty="0" err="1"/>
              <a:t>SfM</a:t>
            </a:r>
            <a:r>
              <a:rPr lang="en-US" dirty="0"/>
              <a:t> incorporates other additional tasks such as estimating the camera position and parameters, being more concerned with capturing relative positions and orientations of images.</a:t>
            </a:r>
          </a:p>
          <a:p>
            <a:r>
              <a:rPr lang="en-US" sz="1800" dirty="0">
                <a:solidFill>
                  <a:srgbClr val="000000"/>
                </a:solidFill>
                <a:latin typeface="Calibri" panose="020F0502020204030204" pitchFamily="34" charset="0"/>
              </a:rPr>
              <a:t>S</a:t>
            </a:r>
            <a:r>
              <a:rPr lang="en-US" sz="1800" b="0" i="0" u="none" strike="noStrike" baseline="0" dirty="0">
                <a:solidFill>
                  <a:srgbClr val="000000"/>
                </a:solidFill>
                <a:latin typeface="Calibri" panose="020F0502020204030204" pitchFamily="34" charset="0"/>
              </a:rPr>
              <a:t>tructure from motion is more flexible and automated, as it does not rely on camera calibration and geolocation. Instead, it uses feature tracking across the images to determine the camera parameters. </a:t>
            </a:r>
            <a:endParaRPr lang="en-US" dirty="0"/>
          </a:p>
        </p:txBody>
      </p:sp>
    </p:spTree>
    <p:extLst>
      <p:ext uri="{BB962C8B-B14F-4D97-AF65-F5344CB8AC3E}">
        <p14:creationId xmlns:p14="http://schemas.microsoft.com/office/powerpoint/2010/main" val="1605619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A8E9C91B-7EAD-4562-AB0E-DFB9663AE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0" name="Rectangle 29">
            <a:extLst>
              <a:ext uri="{FF2B5EF4-FFF2-40B4-BE49-F238E27FC236}">
                <a16:creationId xmlns:a16="http://schemas.microsoft.com/office/drawing/2014/main" id="{41497DE5-0939-4D1D-9350-0C5E1B209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5CCC70ED-6C63-4537-B7EB-51990D6C0A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724" y="457200"/>
            <a:ext cx="11274552" cy="5943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B76E24C1-2968-40DC-A36E-F6B85F0F07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2732" y="521208"/>
            <a:ext cx="11146536" cy="581558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69045F6-7BFE-D2A6-A228-C27A13C8A383}"/>
              </a:ext>
            </a:extLst>
          </p:cNvPr>
          <p:cNvSpPr txBox="1"/>
          <p:nvPr/>
        </p:nvSpPr>
        <p:spPr>
          <a:xfrm>
            <a:off x="2036929" y="5129848"/>
            <a:ext cx="3198561" cy="305596"/>
          </a:xfrm>
          <a:prstGeom prst="rect">
            <a:avLst/>
          </a:prstGeom>
          <a:noFill/>
        </p:spPr>
        <p:txBody>
          <a:bodyPr wrap="square" rtlCol="0">
            <a:spAutoFit/>
          </a:bodyPr>
          <a:lstStyle/>
          <a:p>
            <a:pPr algn="ctr" defTabSz="704088">
              <a:spcAft>
                <a:spcPts val="600"/>
              </a:spcAft>
            </a:pPr>
            <a:r>
              <a:rPr lang="en-US" sz="1386" kern="1200">
                <a:solidFill>
                  <a:srgbClr val="000000"/>
                </a:solidFill>
                <a:latin typeface="+mn-lt"/>
                <a:ea typeface="+mn-ea"/>
                <a:cs typeface="+mn-cs"/>
              </a:rPr>
              <a:t>The “Relief” tomb in Cerveteri, Italy</a:t>
            </a:r>
            <a:endParaRPr lang="en-US"/>
          </a:p>
        </p:txBody>
      </p:sp>
      <p:pic>
        <p:nvPicPr>
          <p:cNvPr id="12" name="Picture 11">
            <a:extLst>
              <a:ext uri="{FF2B5EF4-FFF2-40B4-BE49-F238E27FC236}">
                <a16:creationId xmlns:a16="http://schemas.microsoft.com/office/drawing/2014/main" id="{2EB47612-CCF6-C1A7-7E9A-5FA6F766F779}"/>
              </a:ext>
            </a:extLst>
          </p:cNvPr>
          <p:cNvPicPr>
            <a:picLocks noChangeAspect="1"/>
          </p:cNvPicPr>
          <p:nvPr/>
        </p:nvPicPr>
        <p:blipFill>
          <a:blip r:embed="rId2"/>
          <a:stretch>
            <a:fillRect/>
          </a:stretch>
        </p:blipFill>
        <p:spPr>
          <a:xfrm>
            <a:off x="1970894" y="4065184"/>
            <a:ext cx="2603175" cy="952864"/>
          </a:xfrm>
          <a:prstGeom prst="rect">
            <a:avLst/>
          </a:prstGeom>
        </p:spPr>
      </p:pic>
      <p:pic>
        <p:nvPicPr>
          <p:cNvPr id="14" name="Picture 13">
            <a:extLst>
              <a:ext uri="{FF2B5EF4-FFF2-40B4-BE49-F238E27FC236}">
                <a16:creationId xmlns:a16="http://schemas.microsoft.com/office/drawing/2014/main" id="{01C3DE99-81D0-94BF-9C5E-EA833DEA9967}"/>
              </a:ext>
            </a:extLst>
          </p:cNvPr>
          <p:cNvPicPr>
            <a:picLocks noChangeAspect="1"/>
          </p:cNvPicPr>
          <p:nvPr/>
        </p:nvPicPr>
        <p:blipFill>
          <a:blip r:embed="rId3"/>
          <a:stretch>
            <a:fillRect/>
          </a:stretch>
        </p:blipFill>
        <p:spPr>
          <a:xfrm>
            <a:off x="1897030" y="905933"/>
            <a:ext cx="4245178" cy="2591388"/>
          </a:xfrm>
          <a:prstGeom prst="rect">
            <a:avLst/>
          </a:prstGeom>
        </p:spPr>
      </p:pic>
      <p:pic>
        <p:nvPicPr>
          <p:cNvPr id="18" name="Picture 17">
            <a:extLst>
              <a:ext uri="{FF2B5EF4-FFF2-40B4-BE49-F238E27FC236}">
                <a16:creationId xmlns:a16="http://schemas.microsoft.com/office/drawing/2014/main" id="{38C1209E-E45A-EFE3-527F-94C74B6F2F0B}"/>
              </a:ext>
            </a:extLst>
          </p:cNvPr>
          <p:cNvPicPr>
            <a:picLocks noChangeAspect="1"/>
          </p:cNvPicPr>
          <p:nvPr/>
        </p:nvPicPr>
        <p:blipFill>
          <a:blip r:embed="rId4"/>
          <a:stretch>
            <a:fillRect/>
          </a:stretch>
        </p:blipFill>
        <p:spPr>
          <a:xfrm>
            <a:off x="7530943" y="3822193"/>
            <a:ext cx="2102564" cy="1764563"/>
          </a:xfrm>
          <a:prstGeom prst="rect">
            <a:avLst/>
          </a:prstGeom>
        </p:spPr>
      </p:pic>
      <p:pic>
        <p:nvPicPr>
          <p:cNvPr id="20" name="Picture 19">
            <a:extLst>
              <a:ext uri="{FF2B5EF4-FFF2-40B4-BE49-F238E27FC236}">
                <a16:creationId xmlns:a16="http://schemas.microsoft.com/office/drawing/2014/main" id="{F0FAB3E2-D6E8-DA28-BDF3-87936F41E084}"/>
              </a:ext>
            </a:extLst>
          </p:cNvPr>
          <p:cNvPicPr>
            <a:picLocks noChangeAspect="1"/>
          </p:cNvPicPr>
          <p:nvPr/>
        </p:nvPicPr>
        <p:blipFill>
          <a:blip r:embed="rId5"/>
          <a:stretch>
            <a:fillRect/>
          </a:stretch>
        </p:blipFill>
        <p:spPr>
          <a:xfrm>
            <a:off x="7136883" y="837292"/>
            <a:ext cx="2958848" cy="2686791"/>
          </a:xfrm>
          <a:prstGeom prst="rect">
            <a:avLst/>
          </a:prstGeom>
        </p:spPr>
      </p:pic>
      <p:sp>
        <p:nvSpPr>
          <p:cNvPr id="21" name="TextBox 20">
            <a:extLst>
              <a:ext uri="{FF2B5EF4-FFF2-40B4-BE49-F238E27FC236}">
                <a16:creationId xmlns:a16="http://schemas.microsoft.com/office/drawing/2014/main" id="{A9FDFBFC-DBBD-0F78-561F-664BB4034D31}"/>
              </a:ext>
            </a:extLst>
          </p:cNvPr>
          <p:cNvSpPr txBox="1"/>
          <p:nvPr/>
        </p:nvSpPr>
        <p:spPr>
          <a:xfrm>
            <a:off x="1970894" y="3609121"/>
            <a:ext cx="3198561" cy="305596"/>
          </a:xfrm>
          <a:prstGeom prst="rect">
            <a:avLst/>
          </a:prstGeom>
          <a:noFill/>
        </p:spPr>
        <p:txBody>
          <a:bodyPr wrap="square" rtlCol="0">
            <a:spAutoFit/>
          </a:bodyPr>
          <a:lstStyle/>
          <a:p>
            <a:pPr algn="ctr" defTabSz="704088">
              <a:spcAft>
                <a:spcPts val="600"/>
              </a:spcAft>
            </a:pPr>
            <a:r>
              <a:rPr lang="en-US" sz="1386" kern="1200">
                <a:solidFill>
                  <a:srgbClr val="000000"/>
                </a:solidFill>
                <a:latin typeface="+mn-lt"/>
                <a:ea typeface="+mn-ea"/>
                <a:cs typeface="+mn-cs"/>
              </a:rPr>
              <a:t>Model of the forum in Pompeii</a:t>
            </a:r>
            <a:endParaRPr lang="en-US"/>
          </a:p>
        </p:txBody>
      </p:sp>
      <p:sp>
        <p:nvSpPr>
          <p:cNvPr id="22" name="TextBox 21">
            <a:extLst>
              <a:ext uri="{FF2B5EF4-FFF2-40B4-BE49-F238E27FC236}">
                <a16:creationId xmlns:a16="http://schemas.microsoft.com/office/drawing/2014/main" id="{006A1B5E-7834-9DC3-9A61-B35DE930E37C}"/>
              </a:ext>
            </a:extLst>
          </p:cNvPr>
          <p:cNvSpPr txBox="1"/>
          <p:nvPr/>
        </p:nvSpPr>
        <p:spPr>
          <a:xfrm>
            <a:off x="6967439" y="3495312"/>
            <a:ext cx="3198561" cy="305596"/>
          </a:xfrm>
          <a:prstGeom prst="rect">
            <a:avLst/>
          </a:prstGeom>
          <a:noFill/>
        </p:spPr>
        <p:txBody>
          <a:bodyPr wrap="square" rtlCol="0">
            <a:spAutoFit/>
          </a:bodyPr>
          <a:lstStyle/>
          <a:p>
            <a:pPr algn="ctr" defTabSz="704088">
              <a:spcAft>
                <a:spcPts val="600"/>
              </a:spcAft>
            </a:pPr>
            <a:r>
              <a:rPr lang="en-US" sz="1386" kern="1200" dirty="0" err="1">
                <a:solidFill>
                  <a:srgbClr val="000000"/>
                </a:solidFill>
                <a:latin typeface="+mn-lt"/>
                <a:ea typeface="+mn-ea"/>
                <a:cs typeface="+mn-cs"/>
              </a:rPr>
              <a:t>SfM</a:t>
            </a:r>
            <a:r>
              <a:rPr lang="en-US" sz="1386" kern="1200" dirty="0">
                <a:solidFill>
                  <a:srgbClr val="000000"/>
                </a:solidFill>
                <a:latin typeface="+mn-lt"/>
                <a:ea typeface="+mn-ea"/>
                <a:cs typeface="+mn-cs"/>
              </a:rPr>
              <a:t> in physical geography</a:t>
            </a:r>
            <a:endParaRPr lang="en-US" dirty="0"/>
          </a:p>
        </p:txBody>
      </p:sp>
      <p:sp>
        <p:nvSpPr>
          <p:cNvPr id="23" name="TextBox 22">
            <a:extLst>
              <a:ext uri="{FF2B5EF4-FFF2-40B4-BE49-F238E27FC236}">
                <a16:creationId xmlns:a16="http://schemas.microsoft.com/office/drawing/2014/main" id="{E383FACD-AD68-C8CF-9726-E4B25480920F}"/>
              </a:ext>
            </a:extLst>
          </p:cNvPr>
          <p:cNvSpPr txBox="1"/>
          <p:nvPr/>
        </p:nvSpPr>
        <p:spPr>
          <a:xfrm>
            <a:off x="7128413" y="5443194"/>
            <a:ext cx="3198561" cy="518860"/>
          </a:xfrm>
          <a:prstGeom prst="rect">
            <a:avLst/>
          </a:prstGeom>
          <a:noFill/>
        </p:spPr>
        <p:txBody>
          <a:bodyPr wrap="square" rtlCol="0">
            <a:spAutoFit/>
          </a:bodyPr>
          <a:lstStyle/>
          <a:p>
            <a:pPr algn="ctr" defTabSz="704088">
              <a:spcAft>
                <a:spcPts val="600"/>
              </a:spcAft>
            </a:pPr>
            <a:r>
              <a:rPr lang="en-US" sz="1386" kern="1200">
                <a:solidFill>
                  <a:srgbClr val="000000"/>
                </a:solidFill>
                <a:latin typeface="+mn-lt"/>
                <a:ea typeface="+mn-ea"/>
                <a:cs typeface="+mn-cs"/>
              </a:rPr>
              <a:t>3D models of archeological artefacts</a:t>
            </a:r>
            <a:endParaRPr lang="en-US"/>
          </a:p>
        </p:txBody>
      </p:sp>
    </p:spTree>
    <p:extLst>
      <p:ext uri="{BB962C8B-B14F-4D97-AF65-F5344CB8AC3E}">
        <p14:creationId xmlns:p14="http://schemas.microsoft.com/office/powerpoint/2010/main" val="2417188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8DE909-63D4-4DA5-1B01-AD595D7935DE}"/>
              </a:ext>
            </a:extLst>
          </p:cNvPr>
          <p:cNvSpPr>
            <a:spLocks noGrp="1"/>
          </p:cNvSpPr>
          <p:nvPr>
            <p:ph type="title"/>
          </p:nvPr>
        </p:nvSpPr>
        <p:spPr>
          <a:xfrm>
            <a:off x="5172074" y="286603"/>
            <a:ext cx="6267451" cy="1450757"/>
          </a:xfrm>
        </p:spPr>
        <p:txBody>
          <a:bodyPr>
            <a:normAutofit/>
          </a:bodyPr>
          <a:lstStyle/>
          <a:p>
            <a:r>
              <a:rPr lang="en-US" dirty="0"/>
              <a:t>Structure-from-Motion</a:t>
            </a:r>
          </a:p>
        </p:txBody>
      </p:sp>
      <p:pic>
        <p:nvPicPr>
          <p:cNvPr id="14" name="Picture 4">
            <a:extLst>
              <a:ext uri="{FF2B5EF4-FFF2-40B4-BE49-F238E27FC236}">
                <a16:creationId xmlns:a16="http://schemas.microsoft.com/office/drawing/2014/main" id="{4D149BFF-CAC0-6EB8-4DFF-2812D1B0B89A}"/>
              </a:ext>
            </a:extLst>
          </p:cNvPr>
          <p:cNvPicPr>
            <a:picLocks noChangeAspect="1"/>
          </p:cNvPicPr>
          <p:nvPr/>
        </p:nvPicPr>
        <p:blipFill rotWithShape="1">
          <a:blip r:embed="rId2"/>
          <a:srcRect l="50140" r="5281" b="-1"/>
          <a:stretch/>
        </p:blipFill>
        <p:spPr>
          <a:xfrm>
            <a:off x="20" y="10"/>
            <a:ext cx="4580077" cy="6857990"/>
          </a:xfrm>
          <a:prstGeom prst="rect">
            <a:avLst/>
          </a:prstGeom>
        </p:spPr>
      </p:pic>
      <p:cxnSp>
        <p:nvCxnSpPr>
          <p:cNvPr id="15" name="Straight Connector 10">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A79EB0E-AA08-84DD-A237-79CD4AFC6E71}"/>
              </a:ext>
            </a:extLst>
          </p:cNvPr>
          <p:cNvSpPr>
            <a:spLocks noGrp="1"/>
          </p:cNvSpPr>
          <p:nvPr>
            <p:ph idx="1"/>
          </p:nvPr>
        </p:nvSpPr>
        <p:spPr>
          <a:xfrm>
            <a:off x="5172074" y="2108201"/>
            <a:ext cx="5983606" cy="3760891"/>
          </a:xfrm>
        </p:spPr>
        <p:txBody>
          <a:bodyPr>
            <a:normAutofit/>
          </a:bodyPr>
          <a:lstStyle/>
          <a:p>
            <a:pPr lvl="1"/>
            <a:r>
              <a:rPr lang="en-US"/>
              <a:t>Feature Detection</a:t>
            </a:r>
          </a:p>
          <a:p>
            <a:pPr lvl="1"/>
            <a:r>
              <a:rPr lang="en-US"/>
              <a:t>Feature Matching</a:t>
            </a:r>
          </a:p>
          <a:p>
            <a:pPr lvl="1"/>
            <a:r>
              <a:rPr lang="en-US"/>
              <a:t>Camera Pose Estimation</a:t>
            </a:r>
          </a:p>
          <a:p>
            <a:pPr lvl="1"/>
            <a:r>
              <a:rPr lang="en-US"/>
              <a:t>Sparse Point Cloud Reconstruction</a:t>
            </a:r>
          </a:p>
          <a:p>
            <a:pPr lvl="1"/>
            <a:r>
              <a:rPr lang="en-US"/>
              <a:t>Bundle Adjustment</a:t>
            </a:r>
          </a:p>
          <a:p>
            <a:pPr lvl="1"/>
            <a:r>
              <a:rPr lang="en-US"/>
              <a:t>Mesh Generation</a:t>
            </a:r>
          </a:p>
          <a:p>
            <a:pPr lvl="1"/>
            <a:r>
              <a:rPr lang="en-US"/>
              <a:t>Texture Mapping</a:t>
            </a:r>
          </a:p>
          <a:p>
            <a:pPr lvl="1"/>
            <a:endParaRPr lang="en-US" dirty="0"/>
          </a:p>
        </p:txBody>
      </p:sp>
    </p:spTree>
    <p:extLst>
      <p:ext uri="{BB962C8B-B14F-4D97-AF65-F5344CB8AC3E}">
        <p14:creationId xmlns:p14="http://schemas.microsoft.com/office/powerpoint/2010/main" val="3808696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8" name="Straight Connector 27">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5CCBF166-5FD2-4BF0-1541-25E210360D1C}"/>
              </a:ext>
            </a:extLst>
          </p:cNvPr>
          <p:cNvSpPr>
            <a:spLocks noGrp="1"/>
          </p:cNvSpPr>
          <p:nvPr>
            <p:ph type="title"/>
          </p:nvPr>
        </p:nvSpPr>
        <p:spPr>
          <a:xfrm>
            <a:off x="632900" y="4905662"/>
            <a:ext cx="7330353" cy="1541176"/>
          </a:xfrm>
        </p:spPr>
        <p:txBody>
          <a:bodyPr vert="horz" lIns="91440" tIns="45720" rIns="91440" bIns="45720" rtlCol="0" anchor="ctr">
            <a:normAutofit/>
          </a:bodyPr>
          <a:lstStyle/>
          <a:p>
            <a:pPr algn="r"/>
            <a:r>
              <a:rPr lang="en-US" sz="4800">
                <a:solidFill>
                  <a:srgbClr val="FFFFFF"/>
                </a:solidFill>
              </a:rPr>
              <a:t>Project structure</a:t>
            </a:r>
          </a:p>
        </p:txBody>
      </p:sp>
      <p:cxnSp>
        <p:nvCxnSpPr>
          <p:cNvPr id="34" name="Straight Connector 33">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a16="http://schemas.microsoft.com/office/drawing/2014/main" id="{52DA4CE6-941D-9DDE-6E3F-5823811937F5}"/>
              </a:ext>
            </a:extLst>
          </p:cNvPr>
          <p:cNvSpPr/>
          <p:nvPr/>
        </p:nvSpPr>
        <p:spPr>
          <a:xfrm>
            <a:off x="2762622" y="643538"/>
            <a:ext cx="3116812" cy="1659726"/>
          </a:xfrm>
          <a:prstGeom prst="roundRect">
            <a:avLst/>
          </a:prstGeom>
        </p:spPr>
        <p:style>
          <a:lnRef idx="3">
            <a:schemeClr val="lt1"/>
          </a:lnRef>
          <a:fillRef idx="1">
            <a:schemeClr val="accent3"/>
          </a:fillRef>
          <a:effectRef idx="1">
            <a:schemeClr val="accent3"/>
          </a:effectRef>
          <a:fontRef idx="minor">
            <a:schemeClr val="lt1"/>
          </a:fontRef>
        </p:style>
        <p:txBody>
          <a:bodyPr rtlCol="0" anchor="ctr"/>
          <a:lstStyle/>
          <a:p>
            <a:pPr algn="ctr" defTabSz="941832">
              <a:spcAft>
                <a:spcPts val="600"/>
              </a:spcAft>
            </a:pPr>
            <a:r>
              <a:rPr lang="en-US" sz="1854" kern="1200" dirty="0">
                <a:solidFill>
                  <a:schemeClr val="lt1"/>
                </a:solidFill>
                <a:latin typeface="+mn-lt"/>
                <a:ea typeface="+mn-ea"/>
                <a:cs typeface="+mn-cs"/>
              </a:rPr>
              <a:t>Web Application</a:t>
            </a:r>
          </a:p>
          <a:p>
            <a:pPr algn="ctr" defTabSz="941832">
              <a:spcAft>
                <a:spcPts val="600"/>
              </a:spcAft>
            </a:pPr>
            <a:r>
              <a:rPr lang="en-US" sz="1648" kern="1200" dirty="0">
                <a:solidFill>
                  <a:schemeClr val="lt1"/>
                </a:solidFill>
                <a:latin typeface="+mn-lt"/>
                <a:ea typeface="+mn-ea"/>
                <a:cs typeface="+mn-cs"/>
              </a:rPr>
              <a:t>(Node.JS)</a:t>
            </a:r>
            <a:endParaRPr lang="en-US" dirty="0"/>
          </a:p>
        </p:txBody>
      </p:sp>
      <p:sp>
        <p:nvSpPr>
          <p:cNvPr id="5" name="Rectangle: Rounded Corners 4">
            <a:extLst>
              <a:ext uri="{FF2B5EF4-FFF2-40B4-BE49-F238E27FC236}">
                <a16:creationId xmlns:a16="http://schemas.microsoft.com/office/drawing/2014/main" id="{BCD9CD94-4BD9-D16E-1425-20E7F9257F09}"/>
              </a:ext>
            </a:extLst>
          </p:cNvPr>
          <p:cNvSpPr/>
          <p:nvPr/>
        </p:nvSpPr>
        <p:spPr>
          <a:xfrm>
            <a:off x="6580636" y="643538"/>
            <a:ext cx="3116812" cy="1659726"/>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defTabSz="941832">
              <a:spcAft>
                <a:spcPts val="600"/>
              </a:spcAft>
            </a:pPr>
            <a:r>
              <a:rPr lang="en-US" sz="1854" kern="1200">
                <a:solidFill>
                  <a:schemeClr val="lt1"/>
                </a:solidFill>
                <a:latin typeface="+mn-lt"/>
                <a:ea typeface="+mn-ea"/>
                <a:cs typeface="+mn-cs"/>
              </a:rPr>
              <a:t>VR Application</a:t>
            </a:r>
          </a:p>
          <a:p>
            <a:pPr algn="ctr" defTabSz="941832">
              <a:spcAft>
                <a:spcPts val="600"/>
              </a:spcAft>
            </a:pPr>
            <a:r>
              <a:rPr lang="en-US" sz="1648" kern="1200">
                <a:solidFill>
                  <a:schemeClr val="lt1"/>
                </a:solidFill>
                <a:latin typeface="+mn-lt"/>
                <a:ea typeface="+mn-ea"/>
                <a:cs typeface="+mn-cs"/>
              </a:rPr>
              <a:t>(Unity)</a:t>
            </a:r>
            <a:endParaRPr lang="en-US" sz="1600"/>
          </a:p>
        </p:txBody>
      </p:sp>
      <p:sp>
        <p:nvSpPr>
          <p:cNvPr id="6" name="Rectangle: Rounded Corners 5">
            <a:extLst>
              <a:ext uri="{FF2B5EF4-FFF2-40B4-BE49-F238E27FC236}">
                <a16:creationId xmlns:a16="http://schemas.microsoft.com/office/drawing/2014/main" id="{1553FAA0-9FFE-0C3E-A654-3F6B5C1AB9BD}"/>
              </a:ext>
            </a:extLst>
          </p:cNvPr>
          <p:cNvSpPr/>
          <p:nvPr/>
        </p:nvSpPr>
        <p:spPr>
          <a:xfrm>
            <a:off x="4538143" y="2602398"/>
            <a:ext cx="3116812" cy="1659726"/>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defTabSz="941832">
              <a:spcAft>
                <a:spcPts val="600"/>
              </a:spcAft>
            </a:pPr>
            <a:r>
              <a:rPr lang="en-US" sz="1854" kern="1200">
                <a:solidFill>
                  <a:schemeClr val="lt1"/>
                </a:solidFill>
                <a:latin typeface="+mn-lt"/>
                <a:ea typeface="+mn-ea"/>
                <a:cs typeface="+mn-cs"/>
              </a:rPr>
              <a:t>Flask Backend</a:t>
            </a:r>
          </a:p>
          <a:p>
            <a:pPr algn="ctr" defTabSz="941832">
              <a:spcAft>
                <a:spcPts val="600"/>
              </a:spcAft>
            </a:pPr>
            <a:r>
              <a:rPr lang="en-US" sz="1648" kern="1200">
                <a:solidFill>
                  <a:schemeClr val="lt1"/>
                </a:solidFill>
                <a:latin typeface="+mn-lt"/>
                <a:ea typeface="+mn-ea"/>
                <a:cs typeface="+mn-cs"/>
              </a:rPr>
              <a:t>(Python)</a:t>
            </a:r>
            <a:endParaRPr lang="en-US"/>
          </a:p>
        </p:txBody>
      </p:sp>
      <p:sp>
        <p:nvSpPr>
          <p:cNvPr id="7" name="Rectangle: Rounded Corners 6">
            <a:extLst>
              <a:ext uri="{FF2B5EF4-FFF2-40B4-BE49-F238E27FC236}">
                <a16:creationId xmlns:a16="http://schemas.microsoft.com/office/drawing/2014/main" id="{6108CEC8-0E8E-9C0B-2470-C6B4EEE0DCCC}"/>
              </a:ext>
            </a:extLst>
          </p:cNvPr>
          <p:cNvSpPr/>
          <p:nvPr/>
        </p:nvSpPr>
        <p:spPr>
          <a:xfrm>
            <a:off x="937245" y="2602397"/>
            <a:ext cx="3116812" cy="165972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41832">
              <a:spcAft>
                <a:spcPts val="600"/>
              </a:spcAft>
            </a:pPr>
            <a:r>
              <a:rPr lang="en-US" sz="1854" kern="1200" dirty="0">
                <a:solidFill>
                  <a:schemeClr val="lt1"/>
                </a:solidFill>
                <a:latin typeface="+mn-lt"/>
                <a:ea typeface="+mn-ea"/>
                <a:cs typeface="+mn-cs"/>
              </a:rPr>
              <a:t>3D Reconstruction module</a:t>
            </a:r>
          </a:p>
          <a:p>
            <a:pPr algn="ctr" defTabSz="941832">
              <a:spcAft>
                <a:spcPts val="600"/>
              </a:spcAft>
            </a:pPr>
            <a:r>
              <a:rPr lang="en-US" sz="1648" kern="1200" dirty="0">
                <a:solidFill>
                  <a:schemeClr val="lt1"/>
                </a:solidFill>
                <a:latin typeface="+mn-lt"/>
                <a:ea typeface="+mn-ea"/>
                <a:cs typeface="+mn-cs"/>
              </a:rPr>
              <a:t>(Bash Script + </a:t>
            </a:r>
            <a:r>
              <a:rPr lang="en-US" sz="1648" kern="1200" dirty="0" err="1">
                <a:solidFill>
                  <a:schemeClr val="lt1"/>
                </a:solidFill>
                <a:latin typeface="+mn-lt"/>
                <a:ea typeface="+mn-ea"/>
                <a:cs typeface="+mn-cs"/>
              </a:rPr>
              <a:t>Meshroom</a:t>
            </a:r>
            <a:r>
              <a:rPr lang="en-US" sz="1648" kern="1200" dirty="0">
                <a:solidFill>
                  <a:schemeClr val="lt1"/>
                </a:solidFill>
                <a:latin typeface="+mn-lt"/>
                <a:ea typeface="+mn-ea"/>
                <a:cs typeface="+mn-cs"/>
              </a:rPr>
              <a:t>)</a:t>
            </a:r>
            <a:endParaRPr lang="en-US" dirty="0"/>
          </a:p>
        </p:txBody>
      </p:sp>
      <p:sp>
        <p:nvSpPr>
          <p:cNvPr id="9" name="Rectangle: Rounded Corners 8">
            <a:extLst>
              <a:ext uri="{FF2B5EF4-FFF2-40B4-BE49-F238E27FC236}">
                <a16:creationId xmlns:a16="http://schemas.microsoft.com/office/drawing/2014/main" id="{A10FB1DE-0BB3-59E0-FE2A-8F86442BC1B5}"/>
              </a:ext>
            </a:extLst>
          </p:cNvPr>
          <p:cNvSpPr/>
          <p:nvPr/>
        </p:nvSpPr>
        <p:spPr>
          <a:xfrm>
            <a:off x="8139042" y="2602397"/>
            <a:ext cx="3116812" cy="165972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941832">
              <a:spcAft>
                <a:spcPts val="600"/>
              </a:spcAft>
            </a:pPr>
            <a:r>
              <a:rPr lang="en-US" sz="1854" kern="1200">
                <a:solidFill>
                  <a:schemeClr val="lt1"/>
                </a:solidFill>
                <a:latin typeface="+mn-lt"/>
                <a:ea typeface="+mn-ea"/>
                <a:cs typeface="+mn-cs"/>
              </a:rPr>
              <a:t>Database</a:t>
            </a:r>
          </a:p>
          <a:p>
            <a:pPr algn="ctr" defTabSz="941832">
              <a:spcAft>
                <a:spcPts val="600"/>
              </a:spcAft>
            </a:pPr>
            <a:r>
              <a:rPr lang="en-US" sz="1648" kern="1200">
                <a:solidFill>
                  <a:schemeClr val="lt1"/>
                </a:solidFill>
                <a:latin typeface="+mn-lt"/>
                <a:ea typeface="+mn-ea"/>
                <a:cs typeface="+mn-cs"/>
              </a:rPr>
              <a:t>(MySQL)</a:t>
            </a:r>
            <a:endParaRPr lang="en-US"/>
          </a:p>
        </p:txBody>
      </p:sp>
      <p:cxnSp>
        <p:nvCxnSpPr>
          <p:cNvPr id="11" name="Straight Arrow Connector 10">
            <a:extLst>
              <a:ext uri="{FF2B5EF4-FFF2-40B4-BE49-F238E27FC236}">
                <a16:creationId xmlns:a16="http://schemas.microsoft.com/office/drawing/2014/main" id="{113E4173-15CF-ACAB-F345-7FD868838FAF}"/>
              </a:ext>
            </a:extLst>
          </p:cNvPr>
          <p:cNvCxnSpPr>
            <a:stCxn id="4" idx="2"/>
          </p:cNvCxnSpPr>
          <p:nvPr/>
        </p:nvCxnSpPr>
        <p:spPr>
          <a:xfrm>
            <a:off x="4321028" y="2303264"/>
            <a:ext cx="921534" cy="2991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3D4AFB8E-B41B-94EF-AD96-89859CFEA9C7}"/>
              </a:ext>
            </a:extLst>
          </p:cNvPr>
          <p:cNvCxnSpPr>
            <a:stCxn id="5" idx="2"/>
          </p:cNvCxnSpPr>
          <p:nvPr/>
        </p:nvCxnSpPr>
        <p:spPr>
          <a:xfrm flipH="1">
            <a:off x="6892639" y="2303264"/>
            <a:ext cx="1246403" cy="2991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5788628A-16A3-93C5-CDEF-DA29563F91FB}"/>
              </a:ext>
            </a:extLst>
          </p:cNvPr>
          <p:cNvCxnSpPr/>
          <p:nvPr/>
        </p:nvCxnSpPr>
        <p:spPr>
          <a:xfrm flipH="1">
            <a:off x="4054057" y="3171726"/>
            <a:ext cx="48408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480D212D-EF1B-9C39-81E0-A4D9C12C3314}"/>
              </a:ext>
            </a:extLst>
          </p:cNvPr>
          <p:cNvCxnSpPr/>
          <p:nvPr/>
        </p:nvCxnSpPr>
        <p:spPr>
          <a:xfrm>
            <a:off x="4054057" y="3596307"/>
            <a:ext cx="48408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CC1ACC0C-7B1A-F658-AEE8-B6EFE53DD76E}"/>
              </a:ext>
            </a:extLst>
          </p:cNvPr>
          <p:cNvCxnSpPr/>
          <p:nvPr/>
        </p:nvCxnSpPr>
        <p:spPr>
          <a:xfrm>
            <a:off x="7654956" y="3171726"/>
            <a:ext cx="48408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5DA8A5BD-67FA-4637-9264-513B1EE5E5C7}"/>
              </a:ext>
            </a:extLst>
          </p:cNvPr>
          <p:cNvCxnSpPr/>
          <p:nvPr/>
        </p:nvCxnSpPr>
        <p:spPr>
          <a:xfrm flipH="1">
            <a:off x="7654956" y="3596307"/>
            <a:ext cx="48408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9822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14" name="Straight Connector 13">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6A12B2-5A50-6EA1-263B-58CF8E60809C}"/>
              </a:ext>
            </a:extLst>
          </p:cNvPr>
          <p:cNvSpPr>
            <a:spLocks noGrp="1"/>
          </p:cNvSpPr>
          <p:nvPr>
            <p:ph type="title"/>
          </p:nvPr>
        </p:nvSpPr>
        <p:spPr>
          <a:xfrm>
            <a:off x="633999" y="4550230"/>
            <a:ext cx="10909073" cy="957902"/>
          </a:xfrm>
        </p:spPr>
        <p:txBody>
          <a:bodyPr vert="horz" lIns="91440" tIns="45720" rIns="91440" bIns="45720" rtlCol="0" anchor="b">
            <a:normAutofit/>
          </a:bodyPr>
          <a:lstStyle/>
          <a:p>
            <a:r>
              <a:rPr lang="en-US" sz="6000">
                <a:solidFill>
                  <a:schemeClr val="tx1">
                    <a:lumMod val="85000"/>
                    <a:lumOff val="15000"/>
                  </a:schemeClr>
                </a:solidFill>
              </a:rPr>
              <a:t>Web Application</a:t>
            </a:r>
          </a:p>
        </p:txBody>
      </p:sp>
      <p:pic>
        <p:nvPicPr>
          <p:cNvPr id="7" name="Picture 6">
            <a:extLst>
              <a:ext uri="{FF2B5EF4-FFF2-40B4-BE49-F238E27FC236}">
                <a16:creationId xmlns:a16="http://schemas.microsoft.com/office/drawing/2014/main" id="{E51C460B-A382-2C75-0890-AE18AB9EF5C6}"/>
              </a:ext>
            </a:extLst>
          </p:cNvPr>
          <p:cNvPicPr>
            <a:picLocks noChangeAspect="1"/>
          </p:cNvPicPr>
          <p:nvPr/>
        </p:nvPicPr>
        <p:blipFill>
          <a:blip r:embed="rId2"/>
          <a:stretch>
            <a:fillRect/>
          </a:stretch>
        </p:blipFill>
        <p:spPr>
          <a:xfrm>
            <a:off x="2409207" y="640080"/>
            <a:ext cx="1752178" cy="3602736"/>
          </a:xfrm>
          <a:prstGeom prst="rect">
            <a:avLst/>
          </a:prstGeom>
        </p:spPr>
      </p:pic>
      <p:pic>
        <p:nvPicPr>
          <p:cNvPr id="5" name="Content Placeholder 4">
            <a:extLst>
              <a:ext uri="{FF2B5EF4-FFF2-40B4-BE49-F238E27FC236}">
                <a16:creationId xmlns:a16="http://schemas.microsoft.com/office/drawing/2014/main" id="{D1A1896B-DC4B-1694-5B95-44FEBFFEE242}"/>
              </a:ext>
            </a:extLst>
          </p:cNvPr>
          <p:cNvPicPr>
            <a:picLocks noGrp="1" noChangeAspect="1"/>
          </p:cNvPicPr>
          <p:nvPr>
            <p:ph idx="1"/>
          </p:nvPr>
        </p:nvPicPr>
        <p:blipFill>
          <a:blip r:embed="rId3"/>
          <a:stretch>
            <a:fillRect/>
          </a:stretch>
        </p:blipFill>
        <p:spPr>
          <a:xfrm>
            <a:off x="6256867" y="1120690"/>
            <a:ext cx="5302232" cy="2641514"/>
          </a:xfrm>
          <a:prstGeom prst="rect">
            <a:avLst/>
          </a:prstGeom>
        </p:spPr>
      </p:pic>
      <p:cxnSp>
        <p:nvCxnSpPr>
          <p:cNvPr id="18" name="Straight Connector 17">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45296"/>
            <a:ext cx="10515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838532422"/>
      </p:ext>
    </p:extLst>
  </p:cSld>
  <p:clrMapOvr>
    <a:masterClrMapping/>
  </p:clrMapOvr>
</p:sld>
</file>

<file path=ppt/theme/theme1.xml><?xml version="1.0" encoding="utf-8"?>
<a:theme xmlns:a="http://schemas.openxmlformats.org/drawingml/2006/main" name="RetrospectVTI">
  <a:themeElements>
    <a:clrScheme name="AnalogousFromDarkSeedLeftStep">
      <a:dk1>
        <a:srgbClr val="000000"/>
      </a:dk1>
      <a:lt1>
        <a:srgbClr val="FFFFFF"/>
      </a:lt1>
      <a:dk2>
        <a:srgbClr val="22283C"/>
      </a:dk2>
      <a:lt2>
        <a:srgbClr val="E2E3E8"/>
      </a:lt2>
      <a:accent1>
        <a:srgbClr val="BA9E49"/>
      </a:accent1>
      <a:accent2>
        <a:srgbClr val="B1623B"/>
      </a:accent2>
      <a:accent3>
        <a:srgbClr val="C34D57"/>
      </a:accent3>
      <a:accent4>
        <a:srgbClr val="B13B76"/>
      </a:accent4>
      <a:accent5>
        <a:srgbClr val="C34DB9"/>
      </a:accent5>
      <a:accent6>
        <a:srgbClr val="8A3BB1"/>
      </a:accent6>
      <a:hlink>
        <a:srgbClr val="BF3F9F"/>
      </a:hlink>
      <a:folHlink>
        <a:srgbClr val="7F7F7F"/>
      </a:folHlink>
    </a:clrScheme>
    <a:fontScheme name="Retrospect">
      <a:majorFont>
        <a:latin typeface="Sagona Extra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agona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755</TotalTime>
  <Words>710</Words>
  <Application>Microsoft Office PowerPoint</Application>
  <PresentationFormat>Widescreen</PresentationFormat>
  <Paragraphs>124</Paragraphs>
  <Slides>33</Slides>
  <Notes>0</Notes>
  <HiddenSlides>7</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Sagona Book</vt:lpstr>
      <vt:lpstr>Sagona ExtraLight</vt:lpstr>
      <vt:lpstr>RetrospectVTI</vt:lpstr>
      <vt:lpstr>Virtual Reality Interfaces for 3D model reconstruction and sharing</vt:lpstr>
      <vt:lpstr>About the project</vt:lpstr>
      <vt:lpstr>Motivation</vt:lpstr>
      <vt:lpstr>Photogrammetry</vt:lpstr>
      <vt:lpstr>Structure-from-Motion</vt:lpstr>
      <vt:lpstr>PowerPoint Presentation</vt:lpstr>
      <vt:lpstr>Structure-from-Motion</vt:lpstr>
      <vt:lpstr>Project structure</vt:lpstr>
      <vt:lpstr>Web Application</vt:lpstr>
      <vt:lpstr>Login &amp; Register</vt:lpstr>
      <vt:lpstr>Dashboard</vt:lpstr>
      <vt:lpstr>Upload for reconstruction</vt:lpstr>
      <vt:lpstr>Portfolio</vt:lpstr>
      <vt:lpstr>Built-in visualization tool (THREE.js)</vt:lpstr>
      <vt:lpstr>Explore</vt:lpstr>
      <vt:lpstr>Browse other users’ work</vt:lpstr>
      <vt:lpstr>VR Application</vt:lpstr>
      <vt:lpstr>VR Portfolio</vt:lpstr>
      <vt:lpstr>Spawned models</vt:lpstr>
      <vt:lpstr>Explore other portfolios</vt:lpstr>
      <vt:lpstr>3D models of other users</vt:lpstr>
      <vt:lpstr>SfM Pipeline</vt:lpstr>
      <vt:lpstr>PowerPoint Presentation</vt:lpstr>
      <vt:lpstr>SfM Pipeline (2)</vt:lpstr>
      <vt:lpstr>Experiment - Methodology</vt:lpstr>
      <vt:lpstr>Experiment - User feedback</vt:lpstr>
      <vt:lpstr>PowerPoint Presentation</vt:lpstr>
      <vt:lpstr>Critical aspects of the dataset</vt:lpstr>
      <vt:lpstr>Experiment - User feedback (2)</vt:lpstr>
      <vt:lpstr>Use cases</vt:lpstr>
      <vt:lpstr>Future Work</vt:lpstr>
      <vt:lpstr>Conclusion</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Reality Interfaces for 3D model reconstruction and sharing</dc:title>
  <dc:creator>Andrei-Alexandru BUNEA (101733)</dc:creator>
  <cp:lastModifiedBy>Andrei-Alexandru BUNEA (101733)</cp:lastModifiedBy>
  <cp:revision>6</cp:revision>
  <dcterms:created xsi:type="dcterms:W3CDTF">2023-09-19T12:30:15Z</dcterms:created>
  <dcterms:modified xsi:type="dcterms:W3CDTF">2023-09-21T14:25:10Z</dcterms:modified>
</cp:coreProperties>
</file>

<file path=docProps/thumbnail.jpeg>
</file>